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Indie Flower"/>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IndieFlower-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bba50b2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bba50b2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písničky až do Pokémon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cb986231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cb986231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Tak, máme proměnnou deklarovanou uvnitř bloku while cyklu, tedy nemůže existovat vně tohoto bloku.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cb986231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cb986231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Tohle může být trochu jinak, než bychom to normálně opravili, ale pojďme se podívat, zda je to dobře. Tedy vypíše tenhle program jako poslední vždycky maximum? [Nechat přemýšlet.] Pro vstup “5, 3, 0” vypíše nakonec 3 a ne 5.</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bba50b25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bba50b25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Tohle může být trochu jinak, než bychom to normálně opravili, ale pojďme se podívat, zda je to dobře. Tedy vypíše tenhle program jako poslední vždycky maximum? [Nechat přemýšlet.] Pro vstup “5, 3, 0” vypíše nakonec 3 a ne 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cb9862316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cb9862316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Tady to máme konečně správně. Takže znovu: v jedné metodě byste neměli mít dvakrát stejně pojmenovanou proměnnou. Pokud je jednou v nadřazeném a jednou ve vnořeném bloku, program nejde přeložit. Zároveň proměnná přestává existovat s koncem bloku, kde byla deklarovaná. Když máte cyklus a potřebujete, aby proměnná přežila jednotlivé iterace, je lepší ji mít vně. Výjimkou je for-cyklus.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cb9862316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cb9862316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Tady máme countdown ze zadané hodnoty do nuly. [projít program, udělat trasování pro numValue 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cb9862316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cb9862316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Co když někdo zadá -1?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cb9862316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cb9862316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odpočítáváme jenom z kladných hodnot, když někdo zadá záporné, tak je rovnou start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bba50b25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bba50b25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ca51f0f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ca51f0f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cs" sz="1800">
                <a:solidFill>
                  <a:schemeClr val="dk2"/>
                </a:solidFill>
              </a:rPr>
              <a:t>Ondra</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cs" sz="1800">
                <a:solidFill>
                  <a:schemeClr val="dk2"/>
                </a:solidFill>
              </a:rPr>
              <a:t>obrázek klasické animace: listování, rychle se měnící jednotlivé obrázky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bba50b2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bba50b2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cs" sz="1800">
                <a:solidFill>
                  <a:schemeClr val="dk2"/>
                </a:solidFill>
              </a:rPr>
              <a:t>Eli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Když už umíme vytvářet grafické programy, podíváme se, jak věci na obrazovce rozhýbat.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bba50b2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bba50b2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cs" sz="1800">
                <a:solidFill>
                  <a:schemeClr val="dk2"/>
                </a:solidFill>
              </a:rPr>
              <a:t>Eli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cb9862316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cb9862316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cs" sz="1800">
                <a:solidFill>
                  <a:schemeClr val="dk2"/>
                </a:solidFill>
              </a:rPr>
              <a:t>Eli</a:t>
            </a:r>
            <a:endParaRPr sz="1800">
              <a:solidFill>
                <a:schemeClr val="dk2"/>
              </a:solidFill>
            </a:endParaRPr>
          </a:p>
          <a:p>
            <a:pPr indent="0" lvl="0" marL="0" rtl="0" algn="l">
              <a:spcBef>
                <a:spcPts val="1600"/>
              </a:spcBef>
              <a:spcAft>
                <a:spcPts val="0"/>
              </a:spcAft>
              <a:buNone/>
            </a:pPr>
            <a:r>
              <a:rPr lang="cs">
                <a:solidFill>
                  <a:schemeClr val="dk1"/>
                </a:solidFill>
              </a:rPr>
              <a:t>Eli</a:t>
            </a:r>
            <a:endParaRPr>
              <a:solidFill>
                <a:schemeClr val="dk1"/>
              </a:solidFill>
            </a:endParaRPr>
          </a:p>
          <a:p>
            <a:pPr indent="0" lvl="0" marL="0" rtl="0" algn="l">
              <a:spcBef>
                <a:spcPts val="0"/>
              </a:spcBef>
              <a:spcAft>
                <a:spcPts val="0"/>
              </a:spcAft>
              <a:buNone/>
            </a:pPr>
            <a:r>
              <a:rPr lang="cs">
                <a:solidFill>
                  <a:schemeClr val="dk1"/>
                </a:solidFill>
              </a:rPr>
              <a:t>Uděláme nekonečný cyklus. Animace pojede, dokud uživatel program nevypne. Nemusíme nutně používat nekonečný cyklus, pokud máme jiný záměr.</a:t>
            </a:r>
            <a:endParaRPr>
              <a:solidFill>
                <a:schemeClr val="dk1"/>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1600"/>
              </a:spcBef>
              <a:spcAft>
                <a:spcPts val="1600"/>
              </a:spcAft>
              <a:buNone/>
            </a:pPr>
            <a:r>
              <a:t/>
            </a:r>
            <a:endParaRPr sz="1800">
              <a:solidFill>
                <a:schemeClr val="dk2"/>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bba50b25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bba50b25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cs" sz="1800">
                <a:solidFill>
                  <a:schemeClr val="dk2"/>
                </a:solidFill>
              </a:rPr>
              <a:t>Eli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bba50b2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bba50b2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solidFill>
                  <a:schemeClr val="dk1"/>
                </a:solidFill>
              </a:rPr>
              <a:t>Eli</a:t>
            </a:r>
            <a:endParaRPr>
              <a:solidFill>
                <a:schemeClr val="dk1"/>
              </a:solidFill>
            </a:endParaRPr>
          </a:p>
          <a:p>
            <a:pPr indent="0" lvl="0" marL="0" rtl="0" algn="l">
              <a:spcBef>
                <a:spcPts val="0"/>
              </a:spcBef>
              <a:spcAft>
                <a:spcPts val="0"/>
              </a:spcAft>
              <a:buNone/>
            </a:pPr>
            <a:r>
              <a:rPr lang="cs">
                <a:solidFill>
                  <a:schemeClr val="dk1"/>
                </a:solidFill>
              </a:rPr>
              <a:t>V každé iteraci cyklu něco změníme. Tím vlastně vytvoříme trochu odlišný obrázek od toho předchozího, jako to dělali klasičtí animátoři.</a:t>
            </a:r>
            <a:endParaRPr sz="1800">
              <a:solidFill>
                <a:schemeClr val="dk2"/>
              </a:solidFill>
            </a:endParaRPr>
          </a:p>
          <a:p>
            <a:pPr indent="0" lvl="0" marL="0" rtl="0" algn="l">
              <a:lnSpc>
                <a:spcPct val="115000"/>
              </a:lnSpc>
              <a:spcBef>
                <a:spcPts val="0"/>
              </a:spcBef>
              <a:spcAft>
                <a:spcPts val="1600"/>
              </a:spcAft>
              <a:buNone/>
            </a:pPr>
            <a:r>
              <a:t/>
            </a:r>
            <a:endParaRPr sz="1800">
              <a:solidFill>
                <a:schemeClr val="dk2"/>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bba50b25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bba50b25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solidFill>
                  <a:schemeClr val="dk1"/>
                </a:solidFill>
              </a:rPr>
              <a:t>Eli</a:t>
            </a:r>
            <a:endParaRPr>
              <a:solidFill>
                <a:schemeClr val="dk1"/>
              </a:solidFill>
            </a:endParaRPr>
          </a:p>
          <a:p>
            <a:pPr indent="0" lvl="0" marL="0" rtl="0" algn="l">
              <a:spcBef>
                <a:spcPts val="0"/>
              </a:spcBef>
              <a:spcAft>
                <a:spcPts val="0"/>
              </a:spcAft>
              <a:buNone/>
            </a:pPr>
            <a:r>
              <a:rPr lang="cs">
                <a:solidFill>
                  <a:schemeClr val="dk1"/>
                </a:solidFill>
              </a:rPr>
              <a:t>A tady řídíme, jak rychle se obrázky budou měnit. Tohle bude pokus-omyl, dokud se vám výsledek nebude líbit. Bez pauzy by animace proběhla tak rychle, že by to vlastně nebyla animace. Moc velká pauza by zase pů-so-bi-la zaseknutě. Chce to něco mezi.</a:t>
            </a:r>
            <a:endParaRPr>
              <a:solidFill>
                <a:schemeClr val="dk1"/>
              </a:solidFill>
            </a:endParaRPr>
          </a:p>
          <a:p>
            <a:pPr indent="0" lvl="0" marL="0" rtl="0" algn="l">
              <a:lnSpc>
                <a:spcPct val="115000"/>
              </a:lnSpc>
              <a:spcBef>
                <a:spcPts val="0"/>
              </a:spcBef>
              <a:spcAft>
                <a:spcPts val="160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bba50b25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bba50b25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[prepnout na dalsi]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bba50b25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bba50b25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t/>
            </a:r>
            <a:endParaRPr/>
          </a:p>
          <a:p>
            <a:pPr indent="0" lvl="0" marL="0" rtl="0" algn="l">
              <a:spcBef>
                <a:spcPts val="0"/>
              </a:spcBef>
              <a:spcAft>
                <a:spcPts val="0"/>
              </a:spcAft>
              <a:buNone/>
            </a:pPr>
            <a:r>
              <a:rPr lang="cs"/>
              <a:t>	private static final int DELAY = 70;</a:t>
            </a:r>
            <a:endParaRPr/>
          </a:p>
          <a:p>
            <a:pPr indent="0" lvl="0" marL="0" rtl="0" algn="l">
              <a:spcBef>
                <a:spcPts val="0"/>
              </a:spcBef>
              <a:spcAft>
                <a:spcPts val="0"/>
              </a:spcAft>
              <a:buNone/>
            </a:pPr>
            <a:r>
              <a:rPr lang="cs"/>
              <a:t>	private static final String IMG_NAME_PREFIX = "frame_";</a:t>
            </a:r>
            <a:endParaRPr/>
          </a:p>
          <a:p>
            <a:pPr indent="0" lvl="0" marL="0" rtl="0" algn="l">
              <a:spcBef>
                <a:spcPts val="0"/>
              </a:spcBef>
              <a:spcAft>
                <a:spcPts val="0"/>
              </a:spcAft>
              <a:buNone/>
            </a:pPr>
            <a:r>
              <a:rPr lang="cs"/>
              <a:t>	private static final String IMG_NAME_SUFFIX = "_delay-0.07s.gif";</a:t>
            </a:r>
            <a:endParaRPr/>
          </a:p>
          <a:p>
            <a:pPr indent="0" lvl="0" marL="0" rtl="0" algn="l">
              <a:spcBef>
                <a:spcPts val="0"/>
              </a:spcBef>
              <a:spcAft>
                <a:spcPts val="0"/>
              </a:spcAft>
              <a:buNone/>
            </a:pPr>
            <a:r>
              <a:rPr lang="cs"/>
              <a:t>	private static final int FRAMES = 29;</a:t>
            </a:r>
            <a:endParaRPr/>
          </a:p>
          <a:p>
            <a:pPr indent="0" lvl="0" marL="0" rtl="0" algn="l">
              <a:spcBef>
                <a:spcPts val="0"/>
              </a:spcBef>
              <a:spcAft>
                <a:spcPts val="0"/>
              </a:spcAft>
              <a:buNone/>
            </a:pPr>
            <a:r>
              <a:rPr lang="cs"/>
              <a:t>	public void run() {</a:t>
            </a:r>
            <a:endParaRPr/>
          </a:p>
          <a:p>
            <a:pPr indent="0" lvl="0" marL="0" rtl="0" algn="l">
              <a:spcBef>
                <a:spcPts val="0"/>
              </a:spcBef>
              <a:spcAft>
                <a:spcPts val="0"/>
              </a:spcAft>
              <a:buNone/>
            </a:pPr>
            <a:r>
              <a:rPr lang="cs"/>
              <a:t>		GImage image = new GImage("frame_0_delay-0.07s.gif");</a:t>
            </a:r>
            <a:endParaRPr/>
          </a:p>
          <a:p>
            <a:pPr indent="0" lvl="0" marL="0" rtl="0" algn="l">
              <a:spcBef>
                <a:spcPts val="0"/>
              </a:spcBef>
              <a:spcAft>
                <a:spcPts val="0"/>
              </a:spcAft>
              <a:buNone/>
            </a:pPr>
            <a:r>
              <a:rPr lang="cs"/>
              <a:t>		image.scale(0.8);</a:t>
            </a:r>
            <a:endParaRPr/>
          </a:p>
          <a:p>
            <a:pPr indent="0" lvl="0" marL="0" rtl="0" algn="l">
              <a:spcBef>
                <a:spcPts val="0"/>
              </a:spcBef>
              <a:spcAft>
                <a:spcPts val="0"/>
              </a:spcAft>
              <a:buNone/>
            </a:pPr>
            <a:r>
              <a:rPr lang="cs"/>
              <a:t>		add(image);</a:t>
            </a:r>
            <a:endParaRPr/>
          </a:p>
          <a:p>
            <a:pPr indent="0" lvl="0" marL="0" rtl="0" algn="l">
              <a:spcBef>
                <a:spcPts val="0"/>
              </a:spcBef>
              <a:spcAft>
                <a:spcPts val="0"/>
              </a:spcAft>
              <a:buNone/>
            </a:pPr>
            <a:r>
              <a:rPr lang="cs"/>
              <a:t>		int frame = 0;</a:t>
            </a:r>
            <a:endParaRPr/>
          </a:p>
          <a:p>
            <a:pPr indent="0" lvl="0" marL="0" rtl="0" algn="l">
              <a:spcBef>
                <a:spcPts val="0"/>
              </a:spcBef>
              <a:spcAft>
                <a:spcPts val="0"/>
              </a:spcAft>
              <a:buNone/>
            </a:pPr>
            <a:r>
              <a:rPr lang="cs"/>
              <a:t>		</a:t>
            </a:r>
            <a:endParaRPr/>
          </a:p>
          <a:p>
            <a:pPr indent="0" lvl="0" marL="0" rtl="0" algn="l">
              <a:spcBef>
                <a:spcPts val="0"/>
              </a:spcBef>
              <a:spcAft>
                <a:spcPts val="0"/>
              </a:spcAft>
              <a:buNone/>
            </a:pPr>
            <a:r>
              <a:rPr lang="cs"/>
              <a:t>		while(true) {</a:t>
            </a:r>
            <a:endParaRPr/>
          </a:p>
          <a:p>
            <a:pPr indent="0" lvl="0" marL="0" rtl="0" algn="l">
              <a:spcBef>
                <a:spcPts val="0"/>
              </a:spcBef>
              <a:spcAft>
                <a:spcPts val="0"/>
              </a:spcAft>
              <a:buNone/>
            </a:pPr>
            <a:r>
              <a:rPr lang="cs"/>
              <a:t>			//update world</a:t>
            </a:r>
            <a:endParaRPr/>
          </a:p>
          <a:p>
            <a:pPr indent="0" lvl="0" marL="0" rtl="0" algn="l">
              <a:spcBef>
                <a:spcPts val="0"/>
              </a:spcBef>
              <a:spcAft>
                <a:spcPts val="0"/>
              </a:spcAft>
              <a:buNone/>
            </a:pPr>
            <a:r>
              <a:rPr lang="cs"/>
              <a:t>			</a:t>
            </a:r>
            <a:endParaRPr/>
          </a:p>
          <a:p>
            <a:pPr indent="0" lvl="0" marL="0" rtl="0" algn="l">
              <a:spcBef>
                <a:spcPts val="0"/>
              </a:spcBef>
              <a:spcAft>
                <a:spcPts val="0"/>
              </a:spcAft>
              <a:buNone/>
            </a:pPr>
            <a:r>
              <a:rPr lang="cs"/>
              <a:t>			frame = frame + 1;</a:t>
            </a:r>
            <a:endParaRPr/>
          </a:p>
          <a:p>
            <a:pPr indent="0" lvl="0" marL="0" rtl="0" algn="l">
              <a:spcBef>
                <a:spcPts val="0"/>
              </a:spcBef>
              <a:spcAft>
                <a:spcPts val="0"/>
              </a:spcAft>
              <a:buNone/>
            </a:pPr>
            <a:r>
              <a:rPr lang="cs"/>
              <a:t>			frame = frame % FRAMES;</a:t>
            </a:r>
            <a:endParaRPr/>
          </a:p>
          <a:p>
            <a:pPr indent="0" lvl="0" marL="0" rtl="0" algn="l">
              <a:spcBef>
                <a:spcPts val="0"/>
              </a:spcBef>
              <a:spcAft>
                <a:spcPts val="0"/>
              </a:spcAft>
              <a:buNone/>
            </a:pPr>
            <a:r>
              <a:rPr lang="cs"/>
              <a:t>			System.out.println(frame);</a:t>
            </a:r>
            <a:endParaRPr/>
          </a:p>
          <a:p>
            <a:pPr indent="0" lvl="0" marL="0" rtl="0" algn="l">
              <a:spcBef>
                <a:spcPts val="0"/>
              </a:spcBef>
              <a:spcAft>
                <a:spcPts val="0"/>
              </a:spcAft>
              <a:buNone/>
            </a:pPr>
            <a:r>
              <a:rPr lang="cs"/>
              <a:t>			image.setImage(IMG_NAME_PREFIX + frame + IMG_NAME_SUFFIX);</a:t>
            </a:r>
            <a:endParaRPr/>
          </a:p>
          <a:p>
            <a:pPr indent="0" lvl="0" marL="0" rtl="0" algn="l">
              <a:spcBef>
                <a:spcPts val="0"/>
              </a:spcBef>
              <a:spcAft>
                <a:spcPts val="0"/>
              </a:spcAft>
              <a:buNone/>
            </a:pPr>
            <a:r>
              <a:rPr lang="cs"/>
              <a:t>			</a:t>
            </a:r>
            <a:endParaRPr/>
          </a:p>
          <a:p>
            <a:pPr indent="0" lvl="0" marL="0" rtl="0" algn="l">
              <a:spcBef>
                <a:spcPts val="0"/>
              </a:spcBef>
              <a:spcAft>
                <a:spcPts val="0"/>
              </a:spcAft>
              <a:buNone/>
            </a:pPr>
            <a:r>
              <a:rPr lang="cs"/>
              <a:t>			//pause</a:t>
            </a:r>
            <a:endParaRPr/>
          </a:p>
          <a:p>
            <a:pPr indent="0" lvl="0" marL="0" rtl="0" algn="l">
              <a:spcBef>
                <a:spcPts val="0"/>
              </a:spcBef>
              <a:spcAft>
                <a:spcPts val="0"/>
              </a:spcAft>
              <a:buNone/>
            </a:pPr>
            <a:r>
              <a:rPr lang="cs"/>
              <a:t>			pause(DELAY);</a:t>
            </a:r>
            <a:endParaRPr/>
          </a:p>
          <a:p>
            <a:pPr indent="0" lvl="0" marL="0" rtl="0" algn="l">
              <a:spcBef>
                <a:spcPts val="0"/>
              </a:spcBef>
              <a:spcAft>
                <a:spcPts val="0"/>
              </a:spcAft>
              <a:buNone/>
            </a:pPr>
            <a:r>
              <a:rPr lang="cs"/>
              <a:t>		}</a:t>
            </a:r>
            <a:endParaRPr/>
          </a:p>
          <a:p>
            <a:pPr indent="0" lvl="0" marL="0" rtl="0" algn="l">
              <a:spcBef>
                <a:spcPts val="0"/>
              </a:spcBef>
              <a:spcAft>
                <a:spcPts val="0"/>
              </a:spcAft>
              <a:buNone/>
            </a:pPr>
            <a:r>
              <a:rPr lang="cs"/>
              <a:t>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ca51f0f9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ca51f0f9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 úvod</a:t>
            </a:r>
            <a:endParaRPr/>
          </a:p>
          <a:p>
            <a:pPr indent="0" lvl="0" marL="0" rtl="0" algn="l">
              <a:spcBef>
                <a:spcPts val="0"/>
              </a:spcBef>
              <a:spcAft>
                <a:spcPts val="0"/>
              </a:spcAft>
              <a:buNone/>
            </a:pPr>
            <a:r>
              <a:rPr lang="cs"/>
              <a:t>Ondra programovat</a:t>
            </a:r>
            <a:endParaRPr/>
          </a:p>
          <a:p>
            <a:pPr indent="0" lvl="0" marL="0" rtl="0" algn="l">
              <a:spcBef>
                <a:spcPts val="0"/>
              </a:spcBef>
              <a:spcAft>
                <a:spcPts val="0"/>
              </a:spcAft>
              <a:buNone/>
            </a:pPr>
            <a:r>
              <a:rPr lang="cs"/>
              <a:t>Zkusíme na obrazovce posouvat čtverec.</a:t>
            </a:r>
            <a:endParaRPr/>
          </a:p>
          <a:p>
            <a:pPr indent="0" lvl="0" marL="0" rtl="0" algn="l">
              <a:spcBef>
                <a:spcPts val="0"/>
              </a:spcBef>
              <a:spcAft>
                <a:spcPts val="0"/>
              </a:spcAft>
              <a:buNone/>
            </a:pPr>
            <a:r>
              <a:rPr lang="cs"/>
              <a:t>[společně naprogramovat]</a:t>
            </a:r>
            <a:endParaRPr/>
          </a:p>
          <a:p>
            <a:pPr indent="0" lvl="0" marL="0" rtl="0" algn="l">
              <a:spcBef>
                <a:spcPts val="0"/>
              </a:spcBef>
              <a:spcAft>
                <a:spcPts val="0"/>
              </a:spcAft>
              <a:buClr>
                <a:schemeClr val="dk1"/>
              </a:buClr>
              <a:buSzPts val="1100"/>
              <a:buFont typeface="Arial"/>
              <a:buNone/>
            </a:pPr>
            <a:r>
              <a:rPr lang="cs"/>
              <a:t>	private static final int DELAY = 7;</a:t>
            </a:r>
            <a:endParaRPr/>
          </a:p>
          <a:p>
            <a:pPr indent="0" lvl="0" marL="0" rtl="0" algn="l">
              <a:spcBef>
                <a:spcPts val="0"/>
              </a:spcBef>
              <a:spcAft>
                <a:spcPts val="0"/>
              </a:spcAft>
              <a:buClr>
                <a:schemeClr val="dk1"/>
              </a:buClr>
              <a:buSzPts val="1100"/>
              <a:buFont typeface="Arial"/>
              <a:buNone/>
            </a:pPr>
            <a:r>
              <a:rPr lang="cs"/>
              <a:t>	private static final int SIZE = 100;</a:t>
            </a:r>
            <a:endParaRPr/>
          </a:p>
          <a:p>
            <a:pPr indent="0" lvl="0" marL="0" rtl="0" algn="l">
              <a:spcBef>
                <a:spcPts val="0"/>
              </a:spcBef>
              <a:spcAft>
                <a:spcPts val="0"/>
              </a:spcAft>
              <a:buClr>
                <a:schemeClr val="dk1"/>
              </a:buClr>
              <a:buSzPts val="1100"/>
              <a:buFont typeface="Arial"/>
              <a:buNone/>
            </a:pPr>
            <a:r>
              <a:rPr lang="cs"/>
              <a:t>	public void run() {</a:t>
            </a:r>
            <a:endParaRPr/>
          </a:p>
          <a:p>
            <a:pPr indent="0" lvl="0" marL="0" rtl="0" algn="l">
              <a:spcBef>
                <a:spcPts val="0"/>
              </a:spcBef>
              <a:spcAft>
                <a:spcPts val="0"/>
              </a:spcAft>
              <a:buClr>
                <a:schemeClr val="dk1"/>
              </a:buClr>
              <a:buSzPts val="1100"/>
              <a:buFont typeface="Arial"/>
              <a:buNone/>
            </a:pPr>
            <a:r>
              <a:rPr lang="cs"/>
              <a:t>		GRect r = new GRect(0, 250, SIZE, SIZE);</a:t>
            </a:r>
            <a:endParaRPr/>
          </a:p>
          <a:p>
            <a:pPr indent="0" lvl="0" marL="0" rtl="0" algn="l">
              <a:spcBef>
                <a:spcPts val="0"/>
              </a:spcBef>
              <a:spcAft>
                <a:spcPts val="0"/>
              </a:spcAft>
              <a:buClr>
                <a:schemeClr val="dk1"/>
              </a:buClr>
              <a:buSzPts val="1100"/>
              <a:buFont typeface="Arial"/>
              <a:buNone/>
            </a:pPr>
            <a:r>
              <a:rPr lang="cs"/>
              <a:t>		r.setFilled(true);</a:t>
            </a:r>
            <a:endParaRPr/>
          </a:p>
          <a:p>
            <a:pPr indent="0" lvl="0" marL="0" rtl="0" algn="l">
              <a:spcBef>
                <a:spcPts val="0"/>
              </a:spcBef>
              <a:spcAft>
                <a:spcPts val="0"/>
              </a:spcAft>
              <a:buClr>
                <a:schemeClr val="dk1"/>
              </a:buClr>
              <a:buSzPts val="1100"/>
              <a:buFont typeface="Arial"/>
              <a:buNone/>
            </a:pPr>
            <a:r>
              <a:rPr lang="cs"/>
              <a:t>		add(r);</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while(true) {</a:t>
            </a:r>
            <a:endParaRPr/>
          </a:p>
          <a:p>
            <a:pPr indent="0" lvl="0" marL="0" rtl="0" algn="l">
              <a:spcBef>
                <a:spcPts val="0"/>
              </a:spcBef>
              <a:spcAft>
                <a:spcPts val="0"/>
              </a:spcAft>
              <a:buClr>
                <a:schemeClr val="dk1"/>
              </a:buClr>
              <a:buSzPts val="1100"/>
              <a:buFont typeface="Arial"/>
              <a:buNone/>
            </a:pPr>
            <a:r>
              <a:rPr lang="cs"/>
              <a:t>			//update world</a:t>
            </a:r>
            <a:endParaRPr/>
          </a:p>
          <a:p>
            <a:pPr indent="0" lvl="0" marL="0" rtl="0" algn="l">
              <a:spcBef>
                <a:spcPts val="0"/>
              </a:spcBef>
              <a:spcAft>
                <a:spcPts val="0"/>
              </a:spcAft>
              <a:buClr>
                <a:schemeClr val="dk1"/>
              </a:buClr>
              <a:buSzPts val="1100"/>
              <a:buFont typeface="Arial"/>
              <a:buNone/>
            </a:pPr>
            <a:r>
              <a:rPr lang="cs"/>
              <a:t>			r.move(1, 0);</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//pause</a:t>
            </a:r>
            <a:endParaRPr/>
          </a:p>
          <a:p>
            <a:pPr indent="0" lvl="0" marL="0" rtl="0" algn="l">
              <a:spcBef>
                <a:spcPts val="0"/>
              </a:spcBef>
              <a:spcAft>
                <a:spcPts val="0"/>
              </a:spcAft>
              <a:buClr>
                <a:schemeClr val="dk1"/>
              </a:buClr>
              <a:buSzPts val="1100"/>
              <a:buFont typeface="Arial"/>
              <a:buNone/>
            </a:pPr>
            <a:r>
              <a:rPr lang="cs"/>
              <a:t>			pause(DELAY);</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None/>
            </a:pPr>
            <a:r>
              <a:rPr lang="cs"/>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cb9862316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cb986231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solidFill>
                  <a:schemeClr val="dk1"/>
                </a:solidFill>
              </a:rPr>
              <a:t>Eli</a:t>
            </a:r>
            <a:endParaRPr>
              <a:solidFill>
                <a:schemeClr val="dk1"/>
              </a:solidFill>
            </a:endParaRPr>
          </a:p>
          <a:p>
            <a:pPr indent="0" lvl="0" marL="0" rtl="0" algn="l">
              <a:spcBef>
                <a:spcPts val="0"/>
              </a:spcBef>
              <a:spcAft>
                <a:spcPts val="0"/>
              </a:spcAft>
              <a:buNone/>
            </a:pPr>
            <a:r>
              <a:rPr lang="cs">
                <a:solidFill>
                  <a:schemeClr val="dk1"/>
                </a:solidFill>
              </a:rPr>
              <a:t>Jak takhle něco vycentrovat na obrazovce? Co třeba kdybychom chtěli, aby náš balonek začal uprostřed obrazovky? Tak nejdřív potřebujete znát rozměry obrazovky. Na to máme metody getWidth a getHeight [předvést v kódu: oboje děleno dvěma]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cb9862316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cb9862316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solidFill>
                  <a:schemeClr val="dk1"/>
                </a:solidFill>
              </a:rPr>
              <a:t>Eli</a:t>
            </a:r>
            <a:endParaRPr>
              <a:solidFill>
                <a:schemeClr val="dk1"/>
              </a:solidFill>
            </a:endParaRPr>
          </a:p>
          <a:p>
            <a:pPr indent="0" lvl="0" marL="0" rtl="0" algn="l">
              <a:spcBef>
                <a:spcPts val="0"/>
              </a:spcBef>
              <a:spcAft>
                <a:spcPts val="0"/>
              </a:spcAft>
              <a:buNone/>
            </a:pPr>
            <a:r>
              <a:rPr lang="cs">
                <a:solidFill>
                  <a:schemeClr val="dk1"/>
                </a:solidFill>
              </a:rPr>
              <a:t>Ono to tak ale nebude přesně uprostřed. V metodě add zadáváme souřadnice levého horního rohu. To, co tedy potřebujeme, je </a:t>
            </a:r>
            <a:endParaRPr>
              <a:solidFill>
                <a:schemeClr val="dk1"/>
              </a:solidFill>
            </a:endParaRPr>
          </a:p>
          <a:p>
            <a:pPr indent="0" lvl="0" marL="0" rtl="0" algn="l">
              <a:spcBef>
                <a:spcPts val="0"/>
              </a:spcBef>
              <a:spcAft>
                <a:spcPts val="0"/>
              </a:spcAft>
              <a:buNone/>
            </a:pPr>
            <a:r>
              <a:rPr lang="cs">
                <a:solidFill>
                  <a:schemeClr val="dk1"/>
                </a:solidFill>
              </a:rPr>
              <a:t>		add(ball, getWidth() / 2 - DIAMETER / 2, getHeight() / 2 - DIAMETER / 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cb986231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cb986231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Tohle budete dělat v labech. Říkáte si, jééé to je nudá, já myslel, že budeme dělat pokemony.</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cb9862316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cb9862316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solidFill>
                  <a:schemeClr val="dk1"/>
                </a:solidFill>
              </a:rPr>
              <a:t>Eli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cs">
                <a:solidFill>
                  <a:schemeClr val="dk1"/>
                </a:solidFill>
              </a:rPr>
              <a:t>Ono to tak ale nebude přesně uprostřed. V metodě add zadáváme souřadnice levého horního rohu. To, co tedy potřebujeme, je </a:t>
            </a:r>
            <a:endParaRPr>
              <a:solidFill>
                <a:schemeClr val="dk1"/>
              </a:solidFill>
            </a:endParaRPr>
          </a:p>
          <a:p>
            <a:pPr indent="0" lvl="0" marL="0" rtl="0" algn="l">
              <a:spcBef>
                <a:spcPts val="0"/>
              </a:spcBef>
              <a:spcAft>
                <a:spcPts val="0"/>
              </a:spcAft>
              <a:buNone/>
            </a:pPr>
            <a:r>
              <a:rPr lang="cs">
                <a:solidFill>
                  <a:schemeClr val="dk1"/>
                </a:solidFill>
              </a:rPr>
              <a:t>		add(ball, getWidth() / 2 - DIAMETER / 2, getHeight() / 2 - DIAMETER / 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bba41860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bba41860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Zkusíme na obrazovce posouvat čtverec.</a:t>
            </a:r>
            <a:endParaRPr/>
          </a:p>
          <a:p>
            <a:pPr indent="0" lvl="0" marL="0" rtl="0" algn="l">
              <a:spcBef>
                <a:spcPts val="0"/>
              </a:spcBef>
              <a:spcAft>
                <a:spcPts val="0"/>
              </a:spcAft>
              <a:buNone/>
            </a:pPr>
            <a:r>
              <a:rPr lang="cs"/>
              <a:t>[společně naprogramovat move to center]</a:t>
            </a:r>
            <a:endParaRPr/>
          </a:p>
          <a:p>
            <a:pPr indent="0" lvl="0" marL="0" rtl="0" algn="l">
              <a:spcBef>
                <a:spcPts val="0"/>
              </a:spcBef>
              <a:spcAft>
                <a:spcPts val="0"/>
              </a:spcAft>
              <a:buNone/>
            </a:pPr>
            <a:r>
              <a:rPr lang="cs"/>
              <a:t>	private static final int DELAY = 7;</a:t>
            </a:r>
            <a:endParaRPr/>
          </a:p>
          <a:p>
            <a:pPr indent="0" lvl="0" marL="0" rtl="0" algn="l">
              <a:spcBef>
                <a:spcPts val="0"/>
              </a:spcBef>
              <a:spcAft>
                <a:spcPts val="0"/>
              </a:spcAft>
              <a:buNone/>
            </a:pPr>
            <a:r>
              <a:rPr lang="cs"/>
              <a:t>	private static final int SIZE = 100;</a:t>
            </a:r>
            <a:endParaRPr/>
          </a:p>
          <a:p>
            <a:pPr indent="0" lvl="0" marL="0" rtl="0" algn="l">
              <a:spcBef>
                <a:spcPts val="0"/>
              </a:spcBef>
              <a:spcAft>
                <a:spcPts val="0"/>
              </a:spcAft>
              <a:buNone/>
            </a:pPr>
            <a:r>
              <a:rPr lang="cs"/>
              <a:t>	public void run() {</a:t>
            </a:r>
            <a:endParaRPr/>
          </a:p>
          <a:p>
            <a:pPr indent="0" lvl="0" marL="0" rtl="0" algn="l">
              <a:spcBef>
                <a:spcPts val="0"/>
              </a:spcBef>
              <a:spcAft>
                <a:spcPts val="0"/>
              </a:spcAft>
              <a:buNone/>
            </a:pPr>
            <a:r>
              <a:rPr lang="cs"/>
              <a:t>		GRect r = new GRect(0, 250, SIZE, SIZE);</a:t>
            </a:r>
            <a:endParaRPr/>
          </a:p>
          <a:p>
            <a:pPr indent="0" lvl="0" marL="0" rtl="0" algn="l">
              <a:spcBef>
                <a:spcPts val="0"/>
              </a:spcBef>
              <a:spcAft>
                <a:spcPts val="0"/>
              </a:spcAft>
              <a:buNone/>
            </a:pPr>
            <a:r>
              <a:rPr lang="cs"/>
              <a:t>		r.setFilled(true);</a:t>
            </a:r>
            <a:endParaRPr/>
          </a:p>
          <a:p>
            <a:pPr indent="0" lvl="0" marL="0" rtl="0" algn="l">
              <a:spcBef>
                <a:spcPts val="0"/>
              </a:spcBef>
              <a:spcAft>
                <a:spcPts val="0"/>
              </a:spcAft>
              <a:buNone/>
            </a:pPr>
            <a:r>
              <a:rPr lang="cs"/>
              <a:t>		add(r);</a:t>
            </a:r>
            <a:endParaRPr/>
          </a:p>
          <a:p>
            <a:pPr indent="0" lvl="0" marL="0" rtl="0" algn="l">
              <a:spcBef>
                <a:spcPts val="0"/>
              </a:spcBef>
              <a:spcAft>
                <a:spcPts val="0"/>
              </a:spcAft>
              <a:buNone/>
            </a:pPr>
            <a:r>
              <a:rPr lang="cs"/>
              <a:t>		</a:t>
            </a:r>
            <a:endParaRPr/>
          </a:p>
          <a:p>
            <a:pPr indent="0" lvl="0" marL="0" rtl="0" algn="l">
              <a:spcBef>
                <a:spcPts val="0"/>
              </a:spcBef>
              <a:spcAft>
                <a:spcPts val="0"/>
              </a:spcAft>
              <a:buNone/>
            </a:pPr>
            <a:r>
              <a:rPr lang="cs"/>
              <a:t>		while(r.getX() &lt; (getWidth() - SIZE) / 2) {</a:t>
            </a:r>
            <a:endParaRPr/>
          </a:p>
          <a:p>
            <a:pPr indent="0" lvl="0" marL="0" rtl="0" algn="l">
              <a:spcBef>
                <a:spcPts val="0"/>
              </a:spcBef>
              <a:spcAft>
                <a:spcPts val="0"/>
              </a:spcAft>
              <a:buNone/>
            </a:pPr>
            <a:r>
              <a:rPr lang="cs"/>
              <a:t>			//update world</a:t>
            </a:r>
            <a:endParaRPr/>
          </a:p>
          <a:p>
            <a:pPr indent="0" lvl="0" marL="0" rtl="0" algn="l">
              <a:spcBef>
                <a:spcPts val="0"/>
              </a:spcBef>
              <a:spcAft>
                <a:spcPts val="0"/>
              </a:spcAft>
              <a:buNone/>
            </a:pPr>
            <a:r>
              <a:rPr lang="cs"/>
              <a:t>			r.move(1, 0);</a:t>
            </a:r>
            <a:endParaRPr/>
          </a:p>
          <a:p>
            <a:pPr indent="0" lvl="0" marL="0" rtl="0" algn="l">
              <a:spcBef>
                <a:spcPts val="0"/>
              </a:spcBef>
              <a:spcAft>
                <a:spcPts val="0"/>
              </a:spcAft>
              <a:buNone/>
            </a:pPr>
            <a:r>
              <a:rPr lang="cs"/>
              <a:t>			</a:t>
            </a:r>
            <a:endParaRPr/>
          </a:p>
          <a:p>
            <a:pPr indent="0" lvl="0" marL="0" rtl="0" algn="l">
              <a:spcBef>
                <a:spcPts val="0"/>
              </a:spcBef>
              <a:spcAft>
                <a:spcPts val="0"/>
              </a:spcAft>
              <a:buNone/>
            </a:pPr>
            <a:r>
              <a:rPr lang="cs"/>
              <a:t>			//pause</a:t>
            </a:r>
            <a:endParaRPr/>
          </a:p>
          <a:p>
            <a:pPr indent="0" lvl="0" marL="0" rtl="0" algn="l">
              <a:spcBef>
                <a:spcPts val="0"/>
              </a:spcBef>
              <a:spcAft>
                <a:spcPts val="0"/>
              </a:spcAft>
              <a:buNone/>
            </a:pPr>
            <a:r>
              <a:rPr lang="cs"/>
              <a:t>			pause(DELAY);</a:t>
            </a:r>
            <a:endParaRPr/>
          </a:p>
          <a:p>
            <a:pPr indent="0" lvl="0" marL="0" rtl="0" algn="l">
              <a:spcBef>
                <a:spcPts val="0"/>
              </a:spcBef>
              <a:spcAft>
                <a:spcPts val="0"/>
              </a:spcAft>
              <a:buNone/>
            </a:pPr>
            <a:r>
              <a:rPr lang="cs"/>
              <a:t>		}</a:t>
            </a:r>
            <a:endParaRPr/>
          </a:p>
          <a:p>
            <a:pPr indent="0" lvl="0" marL="0" rtl="0" algn="l">
              <a:spcBef>
                <a:spcPts val="0"/>
              </a:spcBef>
              <a:spcAft>
                <a:spcPts val="0"/>
              </a:spcAft>
              <a:buNone/>
            </a:pPr>
            <a:r>
              <a:rPr lang="cs"/>
              <a:t>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cb9862316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cb9862316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Eli</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Teď si zkusíme animaci s balonkem, který padá a postupně se odráží. Budeme do toho muset zapojit trochu fyziky, aby to vypadalo reálně.</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ca51f0f9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ca51f0f9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Jde nám o rychlost. Balonek hodíme nějakou rychlostí rovně před sebe. Díky gravitaci ho to ale bude také táhnout k zemi. Rychlost nám řekne, jak moc posunout balonek na každém obrázku oproti tomu předchozímu.</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ca51f0f9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ca51f0f9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Rychlost si rozdělíme na dvě, bude se nám to hodit. Rychlost vodorovně a rychlost svisle.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ca51f0f9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ca51f0f9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A podle těchto dvou rychlostí budeme balonek s každým dalším obrázkem posouvat.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ca51f0f9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ca51f0f9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Co až narazíme? Uděláme odraz.</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ca51f0f9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ca51f0f9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Prostě změníme rychlosti.</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ca51f0f9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ca51f0f9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t>Ondra</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d59b7b52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d59b7b52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ondra</a:t>
            </a:r>
            <a:endParaRPr>
              <a:solidFill>
                <a:schemeClr val="dk1"/>
              </a:solidFill>
            </a:endParaRPr>
          </a:p>
          <a:p>
            <a:pPr indent="0" lvl="0" marL="0" rtl="0" algn="l">
              <a:spcBef>
                <a:spcPts val="0"/>
              </a:spcBef>
              <a:spcAft>
                <a:spcPts val="0"/>
              </a:spcAft>
              <a:buClr>
                <a:schemeClr val="dk1"/>
              </a:buClr>
              <a:buSzPts val="1100"/>
              <a:buFont typeface="Arial"/>
              <a:buNone/>
            </a:pPr>
            <a:r>
              <a:rPr lang="cs"/>
              <a:t>Rychlost vodorovně nebudeme měnit vůbec, rychlost svisle otočíme.</a:t>
            </a:r>
            <a:endParaRPr/>
          </a:p>
          <a:p>
            <a:pPr indent="0" lvl="0" marL="0" rtl="0" algn="l">
              <a:spcBef>
                <a:spcPts val="0"/>
              </a:spcBef>
              <a:spcAft>
                <a:spcPts val="0"/>
              </a:spcAft>
              <a:buClr>
                <a:schemeClr val="dk1"/>
              </a:buClr>
              <a:buSzPts val="1100"/>
              <a:buFont typeface="Arial"/>
              <a:buNone/>
            </a:pPr>
            <a:r>
              <a:rPr lang="cs"/>
              <a:t>[postupně napsat v creativegraphics]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Nejdříve necháme balonek letět vpravo:</a:t>
            </a:r>
            <a:endParaRPr/>
          </a:p>
          <a:p>
            <a:pPr indent="0" lvl="0" marL="0" rtl="0" algn="l">
              <a:spcBef>
                <a:spcPts val="0"/>
              </a:spcBef>
              <a:spcAft>
                <a:spcPts val="0"/>
              </a:spcAft>
              <a:buClr>
                <a:schemeClr val="dk1"/>
              </a:buClr>
              <a:buSzPts val="1100"/>
              <a:buFont typeface="Arial"/>
              <a:buNone/>
            </a:pPr>
            <a:r>
              <a:rPr lang="cs"/>
              <a:t>	private static final int DIAMETER = 50;</a:t>
            </a:r>
            <a:endParaRPr/>
          </a:p>
          <a:p>
            <a:pPr indent="0" lvl="0" marL="0" rtl="0" algn="l">
              <a:spcBef>
                <a:spcPts val="0"/>
              </a:spcBef>
              <a:spcAft>
                <a:spcPts val="0"/>
              </a:spcAft>
              <a:buClr>
                <a:schemeClr val="dk1"/>
              </a:buClr>
              <a:buSzPts val="1100"/>
              <a:buFont typeface="Arial"/>
              <a:buNone/>
            </a:pPr>
            <a:r>
              <a:rPr lang="cs"/>
              <a:t>	private static final double INIT_VX = 100; //[px / s]</a:t>
            </a:r>
            <a:endParaRPr/>
          </a:p>
          <a:p>
            <a:pPr indent="0" lvl="0" marL="0" rtl="0" algn="l">
              <a:spcBef>
                <a:spcPts val="0"/>
              </a:spcBef>
              <a:spcAft>
                <a:spcPts val="0"/>
              </a:spcAft>
              <a:buClr>
                <a:schemeClr val="dk1"/>
              </a:buClr>
              <a:buSzPts val="1100"/>
              <a:buFont typeface="Arial"/>
              <a:buNone/>
            </a:pPr>
            <a:r>
              <a:rPr lang="cs"/>
              <a:t>	private static final double INIT_Y = 70;</a:t>
            </a:r>
            <a:endParaRPr/>
          </a:p>
          <a:p>
            <a:pPr indent="0" lvl="0" marL="0" rtl="0" algn="l">
              <a:spcBef>
                <a:spcPts val="0"/>
              </a:spcBef>
              <a:spcAft>
                <a:spcPts val="0"/>
              </a:spcAft>
              <a:buClr>
                <a:schemeClr val="dk1"/>
              </a:buClr>
              <a:buSzPts val="1100"/>
              <a:buFont typeface="Arial"/>
              <a:buNone/>
            </a:pPr>
            <a:r>
              <a:rPr lang="cs"/>
              <a:t>	public void run() {</a:t>
            </a:r>
            <a:endParaRPr/>
          </a:p>
          <a:p>
            <a:pPr indent="0" lvl="0" marL="0" rtl="0" algn="l">
              <a:spcBef>
                <a:spcPts val="0"/>
              </a:spcBef>
              <a:spcAft>
                <a:spcPts val="0"/>
              </a:spcAft>
              <a:buClr>
                <a:schemeClr val="dk1"/>
              </a:buClr>
              <a:buSzPts val="1100"/>
              <a:buFont typeface="Arial"/>
              <a:buNone/>
            </a:pPr>
            <a:r>
              <a:rPr lang="cs"/>
              <a:t>		//setup</a:t>
            </a:r>
            <a:endParaRPr/>
          </a:p>
          <a:p>
            <a:pPr indent="0" lvl="0" marL="0" rtl="0" algn="l">
              <a:spcBef>
                <a:spcPts val="0"/>
              </a:spcBef>
              <a:spcAft>
                <a:spcPts val="0"/>
              </a:spcAft>
              <a:buClr>
                <a:schemeClr val="dk1"/>
              </a:buClr>
              <a:buSzPts val="1100"/>
              <a:buFont typeface="Arial"/>
              <a:buNone/>
            </a:pPr>
            <a:r>
              <a:rPr lang="cs"/>
              <a:t>		GOval ball = new GOval(DIAMETER, DIAMETER);</a:t>
            </a:r>
            <a:endParaRPr/>
          </a:p>
          <a:p>
            <a:pPr indent="0" lvl="0" marL="0" rtl="0" algn="l">
              <a:spcBef>
                <a:spcPts val="0"/>
              </a:spcBef>
              <a:spcAft>
                <a:spcPts val="0"/>
              </a:spcAft>
              <a:buClr>
                <a:schemeClr val="dk1"/>
              </a:buClr>
              <a:buSzPts val="1100"/>
              <a:buFont typeface="Arial"/>
              <a:buNone/>
            </a:pPr>
            <a:r>
              <a:rPr lang="cs"/>
              <a:t>		ball.setFilled(true);</a:t>
            </a:r>
            <a:endParaRPr/>
          </a:p>
          <a:p>
            <a:pPr indent="0" lvl="0" marL="0" rtl="0" algn="l">
              <a:spcBef>
                <a:spcPts val="0"/>
              </a:spcBef>
              <a:spcAft>
                <a:spcPts val="0"/>
              </a:spcAft>
              <a:buClr>
                <a:schemeClr val="dk1"/>
              </a:buClr>
              <a:buSzPts val="1100"/>
              <a:buFont typeface="Arial"/>
              <a:buNone/>
            </a:pPr>
            <a:r>
              <a:rPr lang="cs"/>
              <a:t>		add(ball, 0, INIT_Y);</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double vx = INIT_VX;</a:t>
            </a:r>
            <a:endParaRPr/>
          </a:p>
          <a:p>
            <a:pPr indent="0" lvl="0" marL="0" rtl="0" algn="l">
              <a:spcBef>
                <a:spcPts val="0"/>
              </a:spcBef>
              <a:spcAft>
                <a:spcPts val="0"/>
              </a:spcAft>
              <a:buClr>
                <a:schemeClr val="dk1"/>
              </a:buClr>
              <a:buSzPts val="1100"/>
              <a:buFont typeface="Arial"/>
              <a:buNone/>
            </a:pPr>
            <a:r>
              <a:rPr lang="cs"/>
              <a:t>		while(true) {</a:t>
            </a:r>
            <a:endParaRPr/>
          </a:p>
          <a:p>
            <a:pPr indent="0" lvl="0" marL="0" rtl="0" algn="l">
              <a:spcBef>
                <a:spcPts val="0"/>
              </a:spcBef>
              <a:spcAft>
                <a:spcPts val="0"/>
              </a:spcAft>
              <a:buClr>
                <a:schemeClr val="dk1"/>
              </a:buClr>
              <a:buSzPts val="1100"/>
              <a:buFont typeface="Arial"/>
              <a:buNone/>
            </a:pPr>
            <a:r>
              <a:rPr lang="cs"/>
              <a:t>			//update world</a:t>
            </a:r>
            <a:endParaRPr/>
          </a:p>
          <a:p>
            <a:pPr indent="0" lvl="0" marL="0" rtl="0" algn="l">
              <a:spcBef>
                <a:spcPts val="0"/>
              </a:spcBef>
              <a:spcAft>
                <a:spcPts val="0"/>
              </a:spcAft>
              <a:buClr>
                <a:schemeClr val="dk1"/>
              </a:buClr>
              <a:buSzPts val="1100"/>
              <a:buFont typeface="Arial"/>
              <a:buNone/>
            </a:pPr>
            <a:r>
              <a:rPr lang="cs"/>
              <a:t>			ball.move(vx / 1000, 0);</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//pause 1ms</a:t>
            </a:r>
            <a:endParaRPr/>
          </a:p>
          <a:p>
            <a:pPr indent="0" lvl="0" marL="0" rtl="0" algn="l">
              <a:spcBef>
                <a:spcPts val="0"/>
              </a:spcBef>
              <a:spcAft>
                <a:spcPts val="0"/>
              </a:spcAft>
              <a:buClr>
                <a:schemeClr val="dk1"/>
              </a:buClr>
              <a:buSzPts val="1100"/>
              <a:buFont typeface="Arial"/>
              <a:buNone/>
            </a:pPr>
            <a:r>
              <a:rPr lang="cs"/>
              <a:t>			pause(1);</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A teď zapojíme gravitaci. Při volném pádu uplatníme vzoreček v = v0 + gt, tedy v každém okamžiku přičteme 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	private static final int DIAMETER = 50;</a:t>
            </a:r>
            <a:endParaRPr/>
          </a:p>
          <a:p>
            <a:pPr indent="0" lvl="0" marL="0" rtl="0" algn="l">
              <a:spcBef>
                <a:spcPts val="0"/>
              </a:spcBef>
              <a:spcAft>
                <a:spcPts val="0"/>
              </a:spcAft>
              <a:buClr>
                <a:schemeClr val="dk1"/>
              </a:buClr>
              <a:buSzPts val="1100"/>
              <a:buFont typeface="Arial"/>
              <a:buNone/>
            </a:pPr>
            <a:r>
              <a:rPr lang="cs"/>
              <a:t>	private static final double INIT_VX = 100; //[px / s]</a:t>
            </a:r>
            <a:endParaRPr/>
          </a:p>
          <a:p>
            <a:pPr indent="0" lvl="0" marL="0" rtl="0" algn="l">
              <a:spcBef>
                <a:spcPts val="0"/>
              </a:spcBef>
              <a:spcAft>
                <a:spcPts val="0"/>
              </a:spcAft>
              <a:buClr>
                <a:schemeClr val="dk1"/>
              </a:buClr>
              <a:buSzPts val="1100"/>
              <a:buFont typeface="Arial"/>
              <a:buNone/>
            </a:pPr>
            <a:r>
              <a:rPr lang="cs"/>
              <a:t>	private static final double INIT_Y = 70;</a:t>
            </a:r>
            <a:endParaRPr/>
          </a:p>
          <a:p>
            <a:pPr indent="0" lvl="0" marL="0" rtl="0" algn="l">
              <a:spcBef>
                <a:spcPts val="0"/>
              </a:spcBef>
              <a:spcAft>
                <a:spcPts val="0"/>
              </a:spcAft>
              <a:buClr>
                <a:schemeClr val="dk1"/>
              </a:buClr>
              <a:buSzPts val="1100"/>
              <a:buFont typeface="Arial"/>
              <a:buNone/>
            </a:pPr>
            <a:r>
              <a:rPr lang="cs"/>
              <a:t>	private static final double GRAVITY = 0.2;</a:t>
            </a:r>
            <a:endParaRPr/>
          </a:p>
          <a:p>
            <a:pPr indent="0" lvl="0" marL="0" rtl="0" algn="l">
              <a:spcBef>
                <a:spcPts val="0"/>
              </a:spcBef>
              <a:spcAft>
                <a:spcPts val="0"/>
              </a:spcAft>
              <a:buClr>
                <a:schemeClr val="dk1"/>
              </a:buClr>
              <a:buSzPts val="1100"/>
              <a:buFont typeface="Arial"/>
              <a:buNone/>
            </a:pPr>
            <a:r>
              <a:rPr lang="cs"/>
              <a:t>	public void run() {</a:t>
            </a:r>
            <a:endParaRPr/>
          </a:p>
          <a:p>
            <a:pPr indent="0" lvl="0" marL="0" rtl="0" algn="l">
              <a:spcBef>
                <a:spcPts val="0"/>
              </a:spcBef>
              <a:spcAft>
                <a:spcPts val="0"/>
              </a:spcAft>
              <a:buClr>
                <a:schemeClr val="dk1"/>
              </a:buClr>
              <a:buSzPts val="1100"/>
              <a:buFont typeface="Arial"/>
              <a:buNone/>
            </a:pPr>
            <a:r>
              <a:rPr lang="cs"/>
              <a:t>		//setup</a:t>
            </a:r>
            <a:endParaRPr/>
          </a:p>
          <a:p>
            <a:pPr indent="0" lvl="0" marL="0" rtl="0" algn="l">
              <a:spcBef>
                <a:spcPts val="0"/>
              </a:spcBef>
              <a:spcAft>
                <a:spcPts val="0"/>
              </a:spcAft>
              <a:buClr>
                <a:schemeClr val="dk1"/>
              </a:buClr>
              <a:buSzPts val="1100"/>
              <a:buFont typeface="Arial"/>
              <a:buNone/>
            </a:pPr>
            <a:r>
              <a:rPr lang="cs"/>
              <a:t>		GOval ball = new GOval(DIAMETER, DIAMETER);</a:t>
            </a:r>
            <a:endParaRPr/>
          </a:p>
          <a:p>
            <a:pPr indent="0" lvl="0" marL="0" rtl="0" algn="l">
              <a:spcBef>
                <a:spcPts val="0"/>
              </a:spcBef>
              <a:spcAft>
                <a:spcPts val="0"/>
              </a:spcAft>
              <a:buClr>
                <a:schemeClr val="dk1"/>
              </a:buClr>
              <a:buSzPts val="1100"/>
              <a:buFont typeface="Arial"/>
              <a:buNone/>
            </a:pPr>
            <a:r>
              <a:rPr lang="cs"/>
              <a:t>		ball.setFilled(true);</a:t>
            </a:r>
            <a:endParaRPr/>
          </a:p>
          <a:p>
            <a:pPr indent="0" lvl="0" marL="0" rtl="0" algn="l">
              <a:spcBef>
                <a:spcPts val="0"/>
              </a:spcBef>
              <a:spcAft>
                <a:spcPts val="0"/>
              </a:spcAft>
              <a:buClr>
                <a:schemeClr val="dk1"/>
              </a:buClr>
              <a:buSzPts val="1100"/>
              <a:buFont typeface="Arial"/>
              <a:buNone/>
            </a:pPr>
            <a:r>
              <a:rPr lang="cs"/>
              <a:t>		add(ball, 0, INIT_Y);</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double vx = INIT_VX;</a:t>
            </a:r>
            <a:endParaRPr/>
          </a:p>
          <a:p>
            <a:pPr indent="0" lvl="0" marL="0" rtl="0" algn="l">
              <a:spcBef>
                <a:spcPts val="0"/>
              </a:spcBef>
              <a:spcAft>
                <a:spcPts val="0"/>
              </a:spcAft>
              <a:buClr>
                <a:schemeClr val="dk1"/>
              </a:buClr>
              <a:buSzPts val="1100"/>
              <a:buFont typeface="Arial"/>
              <a:buNone/>
            </a:pPr>
            <a:r>
              <a:rPr lang="cs"/>
              <a:t>		double vy = 0;</a:t>
            </a:r>
            <a:endParaRPr/>
          </a:p>
          <a:p>
            <a:pPr indent="0" lvl="0" marL="0" rtl="0" algn="l">
              <a:spcBef>
                <a:spcPts val="0"/>
              </a:spcBef>
              <a:spcAft>
                <a:spcPts val="0"/>
              </a:spcAft>
              <a:buClr>
                <a:schemeClr val="dk1"/>
              </a:buClr>
              <a:buSzPts val="1100"/>
              <a:buFont typeface="Arial"/>
              <a:buNone/>
            </a:pPr>
            <a:r>
              <a:rPr lang="cs"/>
              <a:t>		while(true) {</a:t>
            </a:r>
            <a:endParaRPr/>
          </a:p>
          <a:p>
            <a:pPr indent="0" lvl="0" marL="0" rtl="0" algn="l">
              <a:spcBef>
                <a:spcPts val="0"/>
              </a:spcBef>
              <a:spcAft>
                <a:spcPts val="0"/>
              </a:spcAft>
              <a:buClr>
                <a:schemeClr val="dk1"/>
              </a:buClr>
              <a:buSzPts val="1100"/>
              <a:buFont typeface="Arial"/>
              <a:buNone/>
            </a:pPr>
            <a:r>
              <a:rPr lang="cs"/>
              <a:t>			//update world</a:t>
            </a:r>
            <a:endParaRPr/>
          </a:p>
          <a:p>
            <a:pPr indent="0" lvl="0" marL="0" rtl="0" algn="l">
              <a:spcBef>
                <a:spcPts val="0"/>
              </a:spcBef>
              <a:spcAft>
                <a:spcPts val="0"/>
              </a:spcAft>
              <a:buClr>
                <a:schemeClr val="dk1"/>
              </a:buClr>
              <a:buSzPts val="1100"/>
              <a:buFont typeface="Arial"/>
              <a:buNone/>
            </a:pPr>
            <a:r>
              <a:rPr lang="cs"/>
              <a:t>			vy += GRAVITY;</a:t>
            </a:r>
            <a:endParaRPr/>
          </a:p>
          <a:p>
            <a:pPr indent="0" lvl="0" marL="0" rtl="0" algn="l">
              <a:spcBef>
                <a:spcPts val="0"/>
              </a:spcBef>
              <a:spcAft>
                <a:spcPts val="0"/>
              </a:spcAft>
              <a:buClr>
                <a:schemeClr val="dk1"/>
              </a:buClr>
              <a:buSzPts val="1100"/>
              <a:buFont typeface="Arial"/>
              <a:buNone/>
            </a:pPr>
            <a:r>
              <a:rPr lang="cs"/>
              <a:t>			ball.move(vx / 1000, vy / 1000);</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//pause 1ms</a:t>
            </a:r>
            <a:endParaRPr/>
          </a:p>
          <a:p>
            <a:pPr indent="0" lvl="0" marL="0" rtl="0" algn="l">
              <a:spcBef>
                <a:spcPts val="0"/>
              </a:spcBef>
              <a:spcAft>
                <a:spcPts val="0"/>
              </a:spcAft>
              <a:buClr>
                <a:schemeClr val="dk1"/>
              </a:buClr>
              <a:buSzPts val="1100"/>
              <a:buFont typeface="Arial"/>
              <a:buNone/>
            </a:pPr>
            <a:r>
              <a:rPr lang="cs"/>
              <a:t>			pause(1);</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A teď opět vyřešíme kolizi, tentokrát se zemí.</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	private static final int DIAMETER = 50;</a:t>
            </a:r>
            <a:endParaRPr/>
          </a:p>
          <a:p>
            <a:pPr indent="0" lvl="0" marL="0" rtl="0" algn="l">
              <a:spcBef>
                <a:spcPts val="0"/>
              </a:spcBef>
              <a:spcAft>
                <a:spcPts val="0"/>
              </a:spcAft>
              <a:buClr>
                <a:schemeClr val="dk1"/>
              </a:buClr>
              <a:buSzPts val="1100"/>
              <a:buFont typeface="Arial"/>
              <a:buNone/>
            </a:pPr>
            <a:r>
              <a:rPr lang="cs"/>
              <a:t>	private static final double INIT_VX = 100; //[px / s]</a:t>
            </a:r>
            <a:endParaRPr/>
          </a:p>
          <a:p>
            <a:pPr indent="0" lvl="0" marL="0" rtl="0" algn="l">
              <a:spcBef>
                <a:spcPts val="0"/>
              </a:spcBef>
              <a:spcAft>
                <a:spcPts val="0"/>
              </a:spcAft>
              <a:buClr>
                <a:schemeClr val="dk1"/>
              </a:buClr>
              <a:buSzPts val="1100"/>
              <a:buFont typeface="Arial"/>
              <a:buNone/>
            </a:pPr>
            <a:r>
              <a:rPr lang="cs"/>
              <a:t>	private static final double INIT_Y = 70;</a:t>
            </a:r>
            <a:endParaRPr/>
          </a:p>
          <a:p>
            <a:pPr indent="0" lvl="0" marL="0" rtl="0" algn="l">
              <a:spcBef>
                <a:spcPts val="0"/>
              </a:spcBef>
              <a:spcAft>
                <a:spcPts val="0"/>
              </a:spcAft>
              <a:buClr>
                <a:schemeClr val="dk1"/>
              </a:buClr>
              <a:buSzPts val="1100"/>
              <a:buFont typeface="Arial"/>
              <a:buNone/>
            </a:pPr>
            <a:r>
              <a:rPr lang="cs"/>
              <a:t>	private static final double GRAVITY = 0.2;</a:t>
            </a:r>
            <a:endParaRPr/>
          </a:p>
          <a:p>
            <a:pPr indent="0" lvl="0" marL="0" rtl="0" algn="l">
              <a:spcBef>
                <a:spcPts val="0"/>
              </a:spcBef>
              <a:spcAft>
                <a:spcPts val="0"/>
              </a:spcAft>
              <a:buClr>
                <a:schemeClr val="dk1"/>
              </a:buClr>
              <a:buSzPts val="1100"/>
              <a:buFont typeface="Arial"/>
              <a:buNone/>
            </a:pPr>
            <a:r>
              <a:rPr lang="cs"/>
              <a:t>	public void run() {</a:t>
            </a:r>
            <a:endParaRPr/>
          </a:p>
          <a:p>
            <a:pPr indent="0" lvl="0" marL="0" rtl="0" algn="l">
              <a:spcBef>
                <a:spcPts val="0"/>
              </a:spcBef>
              <a:spcAft>
                <a:spcPts val="0"/>
              </a:spcAft>
              <a:buClr>
                <a:schemeClr val="dk1"/>
              </a:buClr>
              <a:buSzPts val="1100"/>
              <a:buFont typeface="Arial"/>
              <a:buNone/>
            </a:pPr>
            <a:r>
              <a:rPr lang="cs"/>
              <a:t>		//setup</a:t>
            </a:r>
            <a:endParaRPr/>
          </a:p>
          <a:p>
            <a:pPr indent="0" lvl="0" marL="0" rtl="0" algn="l">
              <a:spcBef>
                <a:spcPts val="0"/>
              </a:spcBef>
              <a:spcAft>
                <a:spcPts val="0"/>
              </a:spcAft>
              <a:buClr>
                <a:schemeClr val="dk1"/>
              </a:buClr>
              <a:buSzPts val="1100"/>
              <a:buFont typeface="Arial"/>
              <a:buNone/>
            </a:pPr>
            <a:r>
              <a:rPr lang="cs"/>
              <a:t>		GOval ball = new GOval(DIAMETER, DIAMETER);</a:t>
            </a:r>
            <a:endParaRPr/>
          </a:p>
          <a:p>
            <a:pPr indent="0" lvl="0" marL="0" rtl="0" algn="l">
              <a:spcBef>
                <a:spcPts val="0"/>
              </a:spcBef>
              <a:spcAft>
                <a:spcPts val="0"/>
              </a:spcAft>
              <a:buClr>
                <a:schemeClr val="dk1"/>
              </a:buClr>
              <a:buSzPts val="1100"/>
              <a:buFont typeface="Arial"/>
              <a:buNone/>
            </a:pPr>
            <a:r>
              <a:rPr lang="cs"/>
              <a:t>		ball.setFilled(true);</a:t>
            </a:r>
            <a:endParaRPr/>
          </a:p>
          <a:p>
            <a:pPr indent="0" lvl="0" marL="0" rtl="0" algn="l">
              <a:spcBef>
                <a:spcPts val="0"/>
              </a:spcBef>
              <a:spcAft>
                <a:spcPts val="0"/>
              </a:spcAft>
              <a:buClr>
                <a:schemeClr val="dk1"/>
              </a:buClr>
              <a:buSzPts val="1100"/>
              <a:buFont typeface="Arial"/>
              <a:buNone/>
            </a:pPr>
            <a:r>
              <a:rPr lang="cs"/>
              <a:t>		add(ball, 0, INIT_Y);</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double vx = INIT_VX;</a:t>
            </a:r>
            <a:endParaRPr/>
          </a:p>
          <a:p>
            <a:pPr indent="0" lvl="0" marL="0" rtl="0" algn="l">
              <a:spcBef>
                <a:spcPts val="0"/>
              </a:spcBef>
              <a:spcAft>
                <a:spcPts val="0"/>
              </a:spcAft>
              <a:buClr>
                <a:schemeClr val="dk1"/>
              </a:buClr>
              <a:buSzPts val="1100"/>
              <a:buFont typeface="Arial"/>
              <a:buNone/>
            </a:pPr>
            <a:r>
              <a:rPr lang="cs"/>
              <a:t>		double vy = 0;</a:t>
            </a:r>
            <a:endParaRPr/>
          </a:p>
          <a:p>
            <a:pPr indent="0" lvl="0" marL="0" rtl="0" algn="l">
              <a:spcBef>
                <a:spcPts val="0"/>
              </a:spcBef>
              <a:spcAft>
                <a:spcPts val="0"/>
              </a:spcAft>
              <a:buClr>
                <a:schemeClr val="dk1"/>
              </a:buClr>
              <a:buSzPts val="1100"/>
              <a:buFont typeface="Arial"/>
              <a:buNone/>
            </a:pPr>
            <a:r>
              <a:rPr lang="cs"/>
              <a:t>		while(true) {</a:t>
            </a:r>
            <a:endParaRPr/>
          </a:p>
          <a:p>
            <a:pPr indent="0" lvl="0" marL="0" rtl="0" algn="l">
              <a:spcBef>
                <a:spcPts val="0"/>
              </a:spcBef>
              <a:spcAft>
                <a:spcPts val="0"/>
              </a:spcAft>
              <a:buClr>
                <a:schemeClr val="dk1"/>
              </a:buClr>
              <a:buSzPts val="1100"/>
              <a:buFont typeface="Arial"/>
              <a:buNone/>
            </a:pPr>
            <a:r>
              <a:rPr lang="cs"/>
              <a:t>			//update world</a:t>
            </a:r>
            <a:endParaRPr/>
          </a:p>
          <a:p>
            <a:pPr indent="0" lvl="0" marL="0" rtl="0" algn="l">
              <a:spcBef>
                <a:spcPts val="0"/>
              </a:spcBef>
              <a:spcAft>
                <a:spcPts val="0"/>
              </a:spcAft>
              <a:buClr>
                <a:schemeClr val="dk1"/>
              </a:buClr>
              <a:buSzPts val="1100"/>
              <a:buFont typeface="Arial"/>
              <a:buNone/>
            </a:pPr>
            <a:r>
              <a:rPr lang="cs"/>
              <a:t>			if (collisionY(ball)) {</a:t>
            </a:r>
            <a:endParaRPr/>
          </a:p>
          <a:p>
            <a:pPr indent="0" lvl="0" marL="0" rtl="0" algn="l">
              <a:spcBef>
                <a:spcPts val="0"/>
              </a:spcBef>
              <a:spcAft>
                <a:spcPts val="0"/>
              </a:spcAft>
              <a:buClr>
                <a:schemeClr val="dk1"/>
              </a:buClr>
              <a:buSzPts val="1100"/>
              <a:buFont typeface="Arial"/>
              <a:buNone/>
            </a:pPr>
            <a:r>
              <a:rPr lang="cs"/>
              <a:t>				vy *= -1;</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vy += GRAVITY;</a:t>
            </a:r>
            <a:endParaRPr/>
          </a:p>
          <a:p>
            <a:pPr indent="0" lvl="0" marL="0" rtl="0" algn="l">
              <a:spcBef>
                <a:spcPts val="0"/>
              </a:spcBef>
              <a:spcAft>
                <a:spcPts val="0"/>
              </a:spcAft>
              <a:buClr>
                <a:schemeClr val="dk1"/>
              </a:buClr>
              <a:buSzPts val="1100"/>
              <a:buFont typeface="Arial"/>
              <a:buNone/>
            </a:pPr>
            <a:r>
              <a:rPr lang="cs"/>
              <a:t>			ball.move(vx / 1000, vy / 1000);</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//pause 1ms</a:t>
            </a:r>
            <a:endParaRPr/>
          </a:p>
          <a:p>
            <a:pPr indent="0" lvl="0" marL="0" rtl="0" algn="l">
              <a:spcBef>
                <a:spcPts val="0"/>
              </a:spcBef>
              <a:spcAft>
                <a:spcPts val="0"/>
              </a:spcAft>
              <a:buClr>
                <a:schemeClr val="dk1"/>
              </a:buClr>
              <a:buSzPts val="1100"/>
              <a:buFont typeface="Arial"/>
              <a:buNone/>
            </a:pPr>
            <a:r>
              <a:rPr lang="cs"/>
              <a:t>			pause(1);</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public boolean collisionY(GOval ball) {</a:t>
            </a:r>
            <a:endParaRPr/>
          </a:p>
          <a:p>
            <a:pPr indent="0" lvl="0" marL="0" rtl="0" algn="l">
              <a:spcBef>
                <a:spcPts val="0"/>
              </a:spcBef>
              <a:spcAft>
                <a:spcPts val="0"/>
              </a:spcAft>
              <a:buClr>
                <a:schemeClr val="dk1"/>
              </a:buClr>
              <a:buSzPts val="1100"/>
              <a:buFont typeface="Arial"/>
              <a:buNone/>
            </a:pPr>
            <a:r>
              <a:rPr lang="cs"/>
              <a:t>		if (ball.getY() &gt;= getHeight() - DIAMETER) {</a:t>
            </a:r>
            <a:endParaRPr/>
          </a:p>
          <a:p>
            <a:pPr indent="0" lvl="0" marL="0" rtl="0" algn="l">
              <a:spcBef>
                <a:spcPts val="0"/>
              </a:spcBef>
              <a:spcAft>
                <a:spcPts val="0"/>
              </a:spcAft>
              <a:buClr>
                <a:schemeClr val="dk1"/>
              </a:buClr>
              <a:buSzPts val="1100"/>
              <a:buFont typeface="Arial"/>
              <a:buNone/>
            </a:pPr>
            <a:r>
              <a:rPr lang="cs"/>
              <a:t>			return true;</a:t>
            </a:r>
            <a:endParaRPr/>
          </a:p>
          <a:p>
            <a:pPr indent="0" lvl="0" marL="0" rtl="0" algn="l">
              <a:spcBef>
                <a:spcPts val="0"/>
              </a:spcBef>
              <a:spcAft>
                <a:spcPts val="0"/>
              </a:spcAft>
              <a:buClr>
                <a:schemeClr val="dk1"/>
              </a:buClr>
              <a:buSzPts val="1100"/>
              <a:buFont typeface="Arial"/>
              <a:buNone/>
            </a:pPr>
            <a:r>
              <a:rPr lang="cs"/>
              <a:t>		} else {</a:t>
            </a:r>
            <a:endParaRPr/>
          </a:p>
          <a:p>
            <a:pPr indent="0" lvl="0" marL="0" rtl="0" algn="l">
              <a:spcBef>
                <a:spcPts val="0"/>
              </a:spcBef>
              <a:spcAft>
                <a:spcPts val="0"/>
              </a:spcAft>
              <a:buClr>
                <a:schemeClr val="dk1"/>
              </a:buClr>
              <a:buSzPts val="1100"/>
              <a:buFont typeface="Arial"/>
              <a:buNone/>
            </a:pPr>
            <a:r>
              <a:rPr lang="cs"/>
              <a:t>			return false;</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Tohle je ale pořád celkem nereálné. Při každém nárazu ztrácíme část energie, tedy rychlosti. Odraz tedy nebude znamenat rychlost opačným směrem, ale trochu menší rychlost opačným směrem.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	private static final int DIAMETER = 50;</a:t>
            </a:r>
            <a:endParaRPr/>
          </a:p>
          <a:p>
            <a:pPr indent="0" lvl="0" marL="0" rtl="0" algn="l">
              <a:spcBef>
                <a:spcPts val="0"/>
              </a:spcBef>
              <a:spcAft>
                <a:spcPts val="0"/>
              </a:spcAft>
              <a:buClr>
                <a:schemeClr val="dk1"/>
              </a:buClr>
              <a:buSzPts val="1100"/>
              <a:buFont typeface="Arial"/>
              <a:buNone/>
            </a:pPr>
            <a:r>
              <a:rPr lang="cs"/>
              <a:t>	private static final double INIT_VX = 100; //[px / s]</a:t>
            </a:r>
            <a:endParaRPr/>
          </a:p>
          <a:p>
            <a:pPr indent="0" lvl="0" marL="0" rtl="0" algn="l">
              <a:spcBef>
                <a:spcPts val="0"/>
              </a:spcBef>
              <a:spcAft>
                <a:spcPts val="0"/>
              </a:spcAft>
              <a:buClr>
                <a:schemeClr val="dk1"/>
              </a:buClr>
              <a:buSzPts val="1100"/>
              <a:buFont typeface="Arial"/>
              <a:buNone/>
            </a:pPr>
            <a:r>
              <a:rPr lang="cs"/>
              <a:t>	private static final double INIT_Y = 70;</a:t>
            </a:r>
            <a:endParaRPr/>
          </a:p>
          <a:p>
            <a:pPr indent="0" lvl="0" marL="0" rtl="0" algn="l">
              <a:spcBef>
                <a:spcPts val="0"/>
              </a:spcBef>
              <a:spcAft>
                <a:spcPts val="0"/>
              </a:spcAft>
              <a:buClr>
                <a:schemeClr val="dk1"/>
              </a:buClr>
              <a:buSzPts val="1100"/>
              <a:buFont typeface="Arial"/>
              <a:buNone/>
            </a:pPr>
            <a:r>
              <a:rPr lang="cs"/>
              <a:t>	private static final double GRAVITY = 0.2;</a:t>
            </a:r>
            <a:endParaRPr/>
          </a:p>
          <a:p>
            <a:pPr indent="0" lvl="0" marL="0" rtl="0" algn="l">
              <a:spcBef>
                <a:spcPts val="0"/>
              </a:spcBef>
              <a:spcAft>
                <a:spcPts val="0"/>
              </a:spcAft>
              <a:buClr>
                <a:schemeClr val="dk1"/>
              </a:buClr>
              <a:buSzPts val="1100"/>
              <a:buFont typeface="Arial"/>
              <a:buNone/>
            </a:pPr>
            <a:r>
              <a:rPr lang="cs"/>
              <a:t>	private static final double BOUNCE_REDUCE = 0.4;</a:t>
            </a:r>
            <a:endParaRPr/>
          </a:p>
          <a:p>
            <a:pPr indent="0" lvl="0" marL="0" rtl="0" algn="l">
              <a:spcBef>
                <a:spcPts val="0"/>
              </a:spcBef>
              <a:spcAft>
                <a:spcPts val="0"/>
              </a:spcAft>
              <a:buClr>
                <a:schemeClr val="dk1"/>
              </a:buClr>
              <a:buSzPts val="1100"/>
              <a:buFont typeface="Arial"/>
              <a:buNone/>
            </a:pPr>
            <a:r>
              <a:rPr lang="cs"/>
              <a:t>	public void run() {</a:t>
            </a:r>
            <a:endParaRPr/>
          </a:p>
          <a:p>
            <a:pPr indent="0" lvl="0" marL="0" rtl="0" algn="l">
              <a:spcBef>
                <a:spcPts val="0"/>
              </a:spcBef>
              <a:spcAft>
                <a:spcPts val="0"/>
              </a:spcAft>
              <a:buClr>
                <a:schemeClr val="dk1"/>
              </a:buClr>
              <a:buSzPts val="1100"/>
              <a:buFont typeface="Arial"/>
              <a:buNone/>
            </a:pPr>
            <a:r>
              <a:rPr lang="cs"/>
              <a:t>		//setup</a:t>
            </a:r>
            <a:endParaRPr/>
          </a:p>
          <a:p>
            <a:pPr indent="0" lvl="0" marL="0" rtl="0" algn="l">
              <a:spcBef>
                <a:spcPts val="0"/>
              </a:spcBef>
              <a:spcAft>
                <a:spcPts val="0"/>
              </a:spcAft>
              <a:buClr>
                <a:schemeClr val="dk1"/>
              </a:buClr>
              <a:buSzPts val="1100"/>
              <a:buFont typeface="Arial"/>
              <a:buNone/>
            </a:pPr>
            <a:r>
              <a:rPr lang="cs"/>
              <a:t>		GOval ball = new GOval(DIAMETER, DIAMETER);</a:t>
            </a:r>
            <a:endParaRPr/>
          </a:p>
          <a:p>
            <a:pPr indent="0" lvl="0" marL="0" rtl="0" algn="l">
              <a:spcBef>
                <a:spcPts val="0"/>
              </a:spcBef>
              <a:spcAft>
                <a:spcPts val="0"/>
              </a:spcAft>
              <a:buClr>
                <a:schemeClr val="dk1"/>
              </a:buClr>
              <a:buSzPts val="1100"/>
              <a:buFont typeface="Arial"/>
              <a:buNone/>
            </a:pPr>
            <a:r>
              <a:rPr lang="cs"/>
              <a:t>		ball.setFilled(true);</a:t>
            </a:r>
            <a:endParaRPr/>
          </a:p>
          <a:p>
            <a:pPr indent="0" lvl="0" marL="0" rtl="0" algn="l">
              <a:spcBef>
                <a:spcPts val="0"/>
              </a:spcBef>
              <a:spcAft>
                <a:spcPts val="0"/>
              </a:spcAft>
              <a:buClr>
                <a:schemeClr val="dk1"/>
              </a:buClr>
              <a:buSzPts val="1100"/>
              <a:buFont typeface="Arial"/>
              <a:buNone/>
            </a:pPr>
            <a:r>
              <a:rPr lang="cs"/>
              <a:t>		add(ball, 0, INIT_Y);</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double vx = INIT_VX;</a:t>
            </a:r>
            <a:endParaRPr/>
          </a:p>
          <a:p>
            <a:pPr indent="0" lvl="0" marL="0" rtl="0" algn="l">
              <a:spcBef>
                <a:spcPts val="0"/>
              </a:spcBef>
              <a:spcAft>
                <a:spcPts val="0"/>
              </a:spcAft>
              <a:buClr>
                <a:schemeClr val="dk1"/>
              </a:buClr>
              <a:buSzPts val="1100"/>
              <a:buFont typeface="Arial"/>
              <a:buNone/>
            </a:pPr>
            <a:r>
              <a:rPr lang="cs"/>
              <a:t>		double vy = 0;</a:t>
            </a:r>
            <a:endParaRPr/>
          </a:p>
          <a:p>
            <a:pPr indent="0" lvl="0" marL="0" rtl="0" algn="l">
              <a:spcBef>
                <a:spcPts val="0"/>
              </a:spcBef>
              <a:spcAft>
                <a:spcPts val="0"/>
              </a:spcAft>
              <a:buClr>
                <a:schemeClr val="dk1"/>
              </a:buClr>
              <a:buSzPts val="1100"/>
              <a:buFont typeface="Arial"/>
              <a:buNone/>
            </a:pPr>
            <a:r>
              <a:rPr lang="cs"/>
              <a:t>		while(true) {</a:t>
            </a:r>
            <a:endParaRPr/>
          </a:p>
          <a:p>
            <a:pPr indent="0" lvl="0" marL="0" rtl="0" algn="l">
              <a:spcBef>
                <a:spcPts val="0"/>
              </a:spcBef>
              <a:spcAft>
                <a:spcPts val="0"/>
              </a:spcAft>
              <a:buClr>
                <a:schemeClr val="dk1"/>
              </a:buClr>
              <a:buSzPts val="1100"/>
              <a:buFont typeface="Arial"/>
              <a:buNone/>
            </a:pPr>
            <a:r>
              <a:rPr lang="cs"/>
              <a:t>			//update world</a:t>
            </a:r>
            <a:endParaRPr/>
          </a:p>
          <a:p>
            <a:pPr indent="0" lvl="0" marL="0" rtl="0" algn="l">
              <a:spcBef>
                <a:spcPts val="0"/>
              </a:spcBef>
              <a:spcAft>
                <a:spcPts val="0"/>
              </a:spcAft>
              <a:buClr>
                <a:schemeClr val="dk1"/>
              </a:buClr>
              <a:buSzPts val="1100"/>
              <a:buFont typeface="Arial"/>
              <a:buNone/>
            </a:pPr>
            <a:r>
              <a:rPr lang="cs"/>
              <a:t>			if (collisionY(ball)) {</a:t>
            </a:r>
            <a:endParaRPr/>
          </a:p>
          <a:p>
            <a:pPr indent="0" lvl="0" marL="0" rtl="0" algn="l">
              <a:spcBef>
                <a:spcPts val="0"/>
              </a:spcBef>
              <a:spcAft>
                <a:spcPts val="0"/>
              </a:spcAft>
              <a:buClr>
                <a:schemeClr val="dk1"/>
              </a:buClr>
              <a:buSzPts val="1100"/>
              <a:buFont typeface="Arial"/>
              <a:buNone/>
            </a:pPr>
            <a:r>
              <a:rPr lang="cs"/>
              <a:t>				vy *= -1 * (1 - BOUNCE_REDUCE);</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vy += GRAVITY;</a:t>
            </a:r>
            <a:endParaRPr/>
          </a:p>
          <a:p>
            <a:pPr indent="0" lvl="0" marL="0" rtl="0" algn="l">
              <a:spcBef>
                <a:spcPts val="0"/>
              </a:spcBef>
              <a:spcAft>
                <a:spcPts val="0"/>
              </a:spcAft>
              <a:buClr>
                <a:schemeClr val="dk1"/>
              </a:buClr>
              <a:buSzPts val="1100"/>
              <a:buFont typeface="Arial"/>
              <a:buNone/>
            </a:pPr>
            <a:r>
              <a:rPr lang="cs"/>
              <a:t>			ball.move(vx / 1000, vy / 1000);</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//pause</a:t>
            </a:r>
            <a:endParaRPr/>
          </a:p>
          <a:p>
            <a:pPr indent="0" lvl="0" marL="0" rtl="0" algn="l">
              <a:spcBef>
                <a:spcPts val="0"/>
              </a:spcBef>
              <a:spcAft>
                <a:spcPts val="0"/>
              </a:spcAft>
              <a:buClr>
                <a:schemeClr val="dk1"/>
              </a:buClr>
              <a:buSzPts val="1100"/>
              <a:buFont typeface="Arial"/>
              <a:buNone/>
            </a:pPr>
            <a:r>
              <a:rPr lang="cs"/>
              <a:t>			pause(1); //1 ms</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public boolean collisionY(GOval ball) {</a:t>
            </a:r>
            <a:endParaRPr/>
          </a:p>
          <a:p>
            <a:pPr indent="0" lvl="0" marL="0" rtl="0" algn="l">
              <a:spcBef>
                <a:spcPts val="0"/>
              </a:spcBef>
              <a:spcAft>
                <a:spcPts val="0"/>
              </a:spcAft>
              <a:buClr>
                <a:schemeClr val="dk1"/>
              </a:buClr>
              <a:buSzPts val="1100"/>
              <a:buFont typeface="Arial"/>
              <a:buNone/>
            </a:pPr>
            <a:r>
              <a:rPr lang="cs"/>
              <a:t>		if (ball.getY() &gt;= getHeight() - DIAMETER) {</a:t>
            </a:r>
            <a:endParaRPr/>
          </a:p>
          <a:p>
            <a:pPr indent="0" lvl="0" marL="0" rtl="0" algn="l">
              <a:spcBef>
                <a:spcPts val="0"/>
              </a:spcBef>
              <a:spcAft>
                <a:spcPts val="0"/>
              </a:spcAft>
              <a:buClr>
                <a:schemeClr val="dk1"/>
              </a:buClr>
              <a:buSzPts val="1100"/>
              <a:buFont typeface="Arial"/>
              <a:buNone/>
            </a:pPr>
            <a:r>
              <a:rPr lang="cs"/>
              <a:t>			return true;</a:t>
            </a:r>
            <a:endParaRPr/>
          </a:p>
          <a:p>
            <a:pPr indent="0" lvl="0" marL="0" rtl="0" algn="l">
              <a:spcBef>
                <a:spcPts val="0"/>
              </a:spcBef>
              <a:spcAft>
                <a:spcPts val="0"/>
              </a:spcAft>
              <a:buClr>
                <a:schemeClr val="dk1"/>
              </a:buClr>
              <a:buSzPts val="1100"/>
              <a:buFont typeface="Arial"/>
              <a:buNone/>
            </a:pPr>
            <a:r>
              <a:rPr lang="cs"/>
              <a:t>		} else {</a:t>
            </a:r>
            <a:endParaRPr/>
          </a:p>
          <a:p>
            <a:pPr indent="0" lvl="0" marL="0" rtl="0" algn="l">
              <a:spcBef>
                <a:spcPts val="0"/>
              </a:spcBef>
              <a:spcAft>
                <a:spcPts val="0"/>
              </a:spcAft>
              <a:buClr>
                <a:schemeClr val="dk1"/>
              </a:buClr>
              <a:buSzPts val="1100"/>
              <a:buFont typeface="Arial"/>
              <a:buNone/>
            </a:pPr>
            <a:r>
              <a:rPr lang="cs"/>
              <a:t>			return false;</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odraz teď moc nevychází; může se nám totiž stát, že nám počítač vypočte polohu lehce pod zemí - musíme udělat korekci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cs"/>
              <a:t>	private static final int DIAMETER = 50;</a:t>
            </a:r>
            <a:endParaRPr/>
          </a:p>
          <a:p>
            <a:pPr indent="0" lvl="0" marL="0" rtl="0" algn="l">
              <a:spcBef>
                <a:spcPts val="0"/>
              </a:spcBef>
              <a:spcAft>
                <a:spcPts val="0"/>
              </a:spcAft>
              <a:buClr>
                <a:schemeClr val="dk1"/>
              </a:buClr>
              <a:buSzPts val="1100"/>
              <a:buFont typeface="Arial"/>
              <a:buNone/>
            </a:pPr>
            <a:r>
              <a:rPr lang="cs"/>
              <a:t>	private static final double INIT_VX = 100; //[px / s]</a:t>
            </a:r>
            <a:endParaRPr/>
          </a:p>
          <a:p>
            <a:pPr indent="0" lvl="0" marL="0" rtl="0" algn="l">
              <a:spcBef>
                <a:spcPts val="0"/>
              </a:spcBef>
              <a:spcAft>
                <a:spcPts val="0"/>
              </a:spcAft>
              <a:buClr>
                <a:schemeClr val="dk1"/>
              </a:buClr>
              <a:buSzPts val="1100"/>
              <a:buFont typeface="Arial"/>
              <a:buNone/>
            </a:pPr>
            <a:r>
              <a:rPr lang="cs"/>
              <a:t>	private static final double INIT_Y = 70;</a:t>
            </a:r>
            <a:endParaRPr/>
          </a:p>
          <a:p>
            <a:pPr indent="0" lvl="0" marL="0" rtl="0" algn="l">
              <a:spcBef>
                <a:spcPts val="0"/>
              </a:spcBef>
              <a:spcAft>
                <a:spcPts val="0"/>
              </a:spcAft>
              <a:buClr>
                <a:schemeClr val="dk1"/>
              </a:buClr>
              <a:buSzPts val="1100"/>
              <a:buFont typeface="Arial"/>
              <a:buNone/>
            </a:pPr>
            <a:r>
              <a:rPr lang="cs"/>
              <a:t>	private static final double GRAVITY = 0.2;</a:t>
            </a:r>
            <a:endParaRPr/>
          </a:p>
          <a:p>
            <a:pPr indent="0" lvl="0" marL="0" rtl="0" algn="l">
              <a:spcBef>
                <a:spcPts val="0"/>
              </a:spcBef>
              <a:spcAft>
                <a:spcPts val="0"/>
              </a:spcAft>
              <a:buClr>
                <a:schemeClr val="dk1"/>
              </a:buClr>
              <a:buSzPts val="1100"/>
              <a:buFont typeface="Arial"/>
              <a:buNone/>
            </a:pPr>
            <a:r>
              <a:rPr lang="cs"/>
              <a:t>	private static final double BOUNCE_REDUCE = 0.4;</a:t>
            </a:r>
            <a:endParaRPr/>
          </a:p>
          <a:p>
            <a:pPr indent="0" lvl="0" marL="0" rtl="0" algn="l">
              <a:spcBef>
                <a:spcPts val="0"/>
              </a:spcBef>
              <a:spcAft>
                <a:spcPts val="0"/>
              </a:spcAft>
              <a:buClr>
                <a:schemeClr val="dk1"/>
              </a:buClr>
              <a:buSzPts val="1100"/>
              <a:buFont typeface="Arial"/>
              <a:buNone/>
            </a:pPr>
            <a:r>
              <a:rPr lang="cs"/>
              <a:t>	public void run() {</a:t>
            </a:r>
            <a:endParaRPr/>
          </a:p>
          <a:p>
            <a:pPr indent="0" lvl="0" marL="0" rtl="0" algn="l">
              <a:spcBef>
                <a:spcPts val="0"/>
              </a:spcBef>
              <a:spcAft>
                <a:spcPts val="0"/>
              </a:spcAft>
              <a:buClr>
                <a:schemeClr val="dk1"/>
              </a:buClr>
              <a:buSzPts val="1100"/>
              <a:buFont typeface="Arial"/>
              <a:buNone/>
            </a:pPr>
            <a:r>
              <a:rPr lang="cs"/>
              <a:t>		//setup</a:t>
            </a:r>
            <a:endParaRPr/>
          </a:p>
          <a:p>
            <a:pPr indent="0" lvl="0" marL="0" rtl="0" algn="l">
              <a:spcBef>
                <a:spcPts val="0"/>
              </a:spcBef>
              <a:spcAft>
                <a:spcPts val="0"/>
              </a:spcAft>
              <a:buClr>
                <a:schemeClr val="dk1"/>
              </a:buClr>
              <a:buSzPts val="1100"/>
              <a:buFont typeface="Arial"/>
              <a:buNone/>
            </a:pPr>
            <a:r>
              <a:rPr lang="cs"/>
              <a:t>		GOval ball = new GOval(DIAMETER, DIAMETER);</a:t>
            </a:r>
            <a:endParaRPr/>
          </a:p>
          <a:p>
            <a:pPr indent="0" lvl="0" marL="0" rtl="0" algn="l">
              <a:spcBef>
                <a:spcPts val="0"/>
              </a:spcBef>
              <a:spcAft>
                <a:spcPts val="0"/>
              </a:spcAft>
              <a:buClr>
                <a:schemeClr val="dk1"/>
              </a:buClr>
              <a:buSzPts val="1100"/>
              <a:buFont typeface="Arial"/>
              <a:buNone/>
            </a:pPr>
            <a:r>
              <a:rPr lang="cs"/>
              <a:t>		ball.setFilled(true);</a:t>
            </a:r>
            <a:endParaRPr/>
          </a:p>
          <a:p>
            <a:pPr indent="0" lvl="0" marL="0" rtl="0" algn="l">
              <a:spcBef>
                <a:spcPts val="0"/>
              </a:spcBef>
              <a:spcAft>
                <a:spcPts val="0"/>
              </a:spcAft>
              <a:buClr>
                <a:schemeClr val="dk1"/>
              </a:buClr>
              <a:buSzPts val="1100"/>
              <a:buFont typeface="Arial"/>
              <a:buNone/>
            </a:pPr>
            <a:r>
              <a:rPr lang="cs"/>
              <a:t>		add(ball, 0, INIT_Y);</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double vx = INIT_VX;</a:t>
            </a:r>
            <a:endParaRPr/>
          </a:p>
          <a:p>
            <a:pPr indent="0" lvl="0" marL="0" rtl="0" algn="l">
              <a:spcBef>
                <a:spcPts val="0"/>
              </a:spcBef>
              <a:spcAft>
                <a:spcPts val="0"/>
              </a:spcAft>
              <a:buClr>
                <a:schemeClr val="dk1"/>
              </a:buClr>
              <a:buSzPts val="1100"/>
              <a:buFont typeface="Arial"/>
              <a:buNone/>
            </a:pPr>
            <a:r>
              <a:rPr lang="cs"/>
              <a:t>		double vy = 0;</a:t>
            </a:r>
            <a:endParaRPr/>
          </a:p>
          <a:p>
            <a:pPr indent="0" lvl="0" marL="0" rtl="0" algn="l">
              <a:spcBef>
                <a:spcPts val="0"/>
              </a:spcBef>
              <a:spcAft>
                <a:spcPts val="0"/>
              </a:spcAft>
              <a:buClr>
                <a:schemeClr val="dk1"/>
              </a:buClr>
              <a:buSzPts val="1100"/>
              <a:buFont typeface="Arial"/>
              <a:buNone/>
            </a:pPr>
            <a:r>
              <a:rPr lang="cs"/>
              <a:t>		while(true) {</a:t>
            </a:r>
            <a:endParaRPr/>
          </a:p>
          <a:p>
            <a:pPr indent="0" lvl="0" marL="0" rtl="0" algn="l">
              <a:spcBef>
                <a:spcPts val="0"/>
              </a:spcBef>
              <a:spcAft>
                <a:spcPts val="0"/>
              </a:spcAft>
              <a:buClr>
                <a:schemeClr val="dk1"/>
              </a:buClr>
              <a:buSzPts val="1100"/>
              <a:buFont typeface="Arial"/>
              <a:buNone/>
            </a:pPr>
            <a:r>
              <a:rPr lang="cs"/>
              <a:t>			//update world</a:t>
            </a:r>
            <a:endParaRPr/>
          </a:p>
          <a:p>
            <a:pPr indent="0" lvl="0" marL="0" rtl="0" algn="l">
              <a:spcBef>
                <a:spcPts val="0"/>
              </a:spcBef>
              <a:spcAft>
                <a:spcPts val="0"/>
              </a:spcAft>
              <a:buClr>
                <a:schemeClr val="dk1"/>
              </a:buClr>
              <a:buSzPts val="1100"/>
              <a:buFont typeface="Arial"/>
              <a:buNone/>
            </a:pPr>
            <a:r>
              <a:rPr lang="cs"/>
              <a:t>			if (collisionY(ball)) {</a:t>
            </a:r>
            <a:endParaRPr/>
          </a:p>
          <a:p>
            <a:pPr indent="0" lvl="0" marL="0" rtl="0" algn="l">
              <a:spcBef>
                <a:spcPts val="0"/>
              </a:spcBef>
              <a:spcAft>
                <a:spcPts val="0"/>
              </a:spcAft>
              <a:buClr>
                <a:schemeClr val="dk1"/>
              </a:buClr>
              <a:buSzPts val="1100"/>
              <a:buFont typeface="Arial"/>
              <a:buNone/>
            </a:pPr>
            <a:r>
              <a:rPr lang="cs"/>
              <a:t>				vy *= -1 * (1 - BOUNCE_REDUCE);</a:t>
            </a:r>
            <a:endParaRPr/>
          </a:p>
          <a:p>
            <a:pPr indent="0" lvl="0" marL="0" rtl="0" algn="l">
              <a:spcBef>
                <a:spcPts val="0"/>
              </a:spcBef>
              <a:spcAft>
                <a:spcPts val="0"/>
              </a:spcAft>
              <a:buClr>
                <a:schemeClr val="dk1"/>
              </a:buClr>
              <a:buSzPts val="1100"/>
              <a:buFont typeface="Arial"/>
              <a:buNone/>
            </a:pPr>
            <a:r>
              <a:rPr lang="cs"/>
              <a:t>				double below = ball.getY() - (getHeight() - DIAMETER);</a:t>
            </a:r>
            <a:endParaRPr/>
          </a:p>
          <a:p>
            <a:pPr indent="0" lvl="0" marL="0" rtl="0" algn="l">
              <a:spcBef>
                <a:spcPts val="0"/>
              </a:spcBef>
              <a:spcAft>
                <a:spcPts val="0"/>
              </a:spcAft>
              <a:buClr>
                <a:schemeClr val="dk1"/>
              </a:buClr>
              <a:buSzPts val="1100"/>
              <a:buFont typeface="Arial"/>
              <a:buNone/>
            </a:pPr>
            <a:r>
              <a:rPr lang="cs"/>
              <a:t>				ball.move(0, -2 * below);</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vy += GRAVITY;</a:t>
            </a:r>
            <a:endParaRPr/>
          </a:p>
          <a:p>
            <a:pPr indent="0" lvl="0" marL="0" rtl="0" algn="l">
              <a:spcBef>
                <a:spcPts val="0"/>
              </a:spcBef>
              <a:spcAft>
                <a:spcPts val="0"/>
              </a:spcAft>
              <a:buClr>
                <a:schemeClr val="dk1"/>
              </a:buClr>
              <a:buSzPts val="1100"/>
              <a:buFont typeface="Arial"/>
              <a:buNone/>
            </a:pPr>
            <a:r>
              <a:rPr lang="cs"/>
              <a:t>			ball.move(vx / 1000, vy / 1000);</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//pause</a:t>
            </a:r>
            <a:endParaRPr/>
          </a:p>
          <a:p>
            <a:pPr indent="0" lvl="0" marL="0" rtl="0" algn="l">
              <a:spcBef>
                <a:spcPts val="0"/>
              </a:spcBef>
              <a:spcAft>
                <a:spcPts val="0"/>
              </a:spcAft>
              <a:buClr>
                <a:schemeClr val="dk1"/>
              </a:buClr>
              <a:buSzPts val="1100"/>
              <a:buFont typeface="Arial"/>
              <a:buNone/>
            </a:pPr>
            <a:r>
              <a:rPr lang="cs"/>
              <a:t>			pause(1); //1 ms</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public boolean collisionY(GOval ball) {</a:t>
            </a:r>
            <a:endParaRPr/>
          </a:p>
          <a:p>
            <a:pPr indent="0" lvl="0" marL="0" rtl="0" algn="l">
              <a:spcBef>
                <a:spcPts val="0"/>
              </a:spcBef>
              <a:spcAft>
                <a:spcPts val="0"/>
              </a:spcAft>
              <a:buClr>
                <a:schemeClr val="dk1"/>
              </a:buClr>
              <a:buSzPts val="1100"/>
              <a:buFont typeface="Arial"/>
              <a:buNone/>
            </a:pPr>
            <a:r>
              <a:rPr lang="cs"/>
              <a:t>		if (ball.getY() &gt;= getHeight() - DIAMETER) {</a:t>
            </a:r>
            <a:endParaRPr/>
          </a:p>
          <a:p>
            <a:pPr indent="0" lvl="0" marL="0" rtl="0" algn="l">
              <a:spcBef>
                <a:spcPts val="0"/>
              </a:spcBef>
              <a:spcAft>
                <a:spcPts val="0"/>
              </a:spcAft>
              <a:buClr>
                <a:schemeClr val="dk1"/>
              </a:buClr>
              <a:buSzPts val="1100"/>
              <a:buFont typeface="Arial"/>
              <a:buNone/>
            </a:pPr>
            <a:r>
              <a:rPr lang="cs"/>
              <a:t>			return true;</a:t>
            </a:r>
            <a:endParaRPr/>
          </a:p>
          <a:p>
            <a:pPr indent="0" lvl="0" marL="0" rtl="0" algn="l">
              <a:spcBef>
                <a:spcPts val="0"/>
              </a:spcBef>
              <a:spcAft>
                <a:spcPts val="0"/>
              </a:spcAft>
              <a:buClr>
                <a:schemeClr val="dk1"/>
              </a:buClr>
              <a:buSzPts val="1100"/>
              <a:buFont typeface="Arial"/>
              <a:buNone/>
            </a:pPr>
            <a:r>
              <a:rPr lang="cs"/>
              <a:t>		} else {</a:t>
            </a:r>
            <a:endParaRPr/>
          </a:p>
          <a:p>
            <a:pPr indent="0" lvl="0" marL="0" rtl="0" algn="l">
              <a:spcBef>
                <a:spcPts val="0"/>
              </a:spcBef>
              <a:spcAft>
                <a:spcPts val="0"/>
              </a:spcAft>
              <a:buClr>
                <a:schemeClr val="dk1"/>
              </a:buClr>
              <a:buSzPts val="1100"/>
              <a:buFont typeface="Arial"/>
              <a:buNone/>
            </a:pPr>
            <a:r>
              <a:rPr lang="cs"/>
              <a:t>			return false;</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Clr>
                <a:schemeClr val="dk1"/>
              </a:buClr>
              <a:buSzPts val="1100"/>
              <a:buFont typeface="Arial"/>
              <a:buNone/>
            </a:pPr>
            <a:r>
              <a:rPr lang="cs"/>
              <a:t>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bba50b25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bba50b25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Klidně můžete!!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cb9862316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cb9862316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 14:30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cb986231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cb986231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Nejdřív trocha opakování.</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ca51f0f9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ca51f0f9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ca51f0f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ca51f0f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POPSAT CHTĚNÝ ALGORITMUS</a:t>
            </a:r>
            <a:endParaRPr/>
          </a:p>
          <a:p>
            <a:pPr indent="0" lvl="0" marL="0" rtl="0" algn="l">
              <a:spcBef>
                <a:spcPts val="0"/>
              </a:spcBef>
              <a:spcAft>
                <a:spcPts val="0"/>
              </a:spcAft>
              <a:buNone/>
            </a:pPr>
            <a:r>
              <a:rPr lang="cs"/>
              <a:t>V tomto programu je chyba. Má od uživatele číst postupně kladná čísla, dokud uživatel nezadá nulu. Hned potom by měl vypsat to největší ze zadaných čísel. Je tam ale nějaký problém. Jaký? Chvilku přemýšlejte. Ale neříkejte to nahlas, ať na to zkusí přijít ostatní.</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cb9862316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cb9862316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Tady je chyba. Uvnitř jedné metody nemůžeme dvakrát deklarovat stejně pojmenovanou proměnnou, pokud na sebe vidí, tedy jedna je ve vnořeném bloku. Kdo tuhle chybu viděl?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cb9862316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cb986231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Chybu jsme opravili. Uf. Teď už to snad bude v pořádku. Už tam není proměnná deklarovaná vně bloku a pak znovu uvnitř. Je tedy program v pořádku, teď už bez chyby? [nechat přemýšlet]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14"/>
          <p:cNvSpPr txBox="1"/>
          <p:nvPr>
            <p:ph idx="1" type="subTitle"/>
          </p:nvPr>
        </p:nvSpPr>
        <p:spPr>
          <a:xfrm>
            <a:off x="457200" y="1200150"/>
            <a:ext cx="8229300" cy="3394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0" name="Shape 60"/>
        <p:cNvGrpSpPr/>
        <p:nvPr/>
      </p:nvGrpSpPr>
      <p:grpSpPr>
        <a:xfrm>
          <a:off x="0" y="0"/>
          <a:ext cx="0" cy="0"/>
          <a:chOff x="0" y="0"/>
          <a:chExt cx="0" cy="0"/>
        </a:xfrm>
      </p:grpSpPr>
      <p:sp>
        <p:nvSpPr>
          <p:cNvPr id="61" name="Google Shape;61;p16"/>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16"/>
          <p:cNvSpPr txBox="1"/>
          <p:nvPr>
            <p:ph idx="1" type="body"/>
          </p:nvPr>
        </p:nvSpPr>
        <p:spPr>
          <a:xfrm>
            <a:off x="457200" y="1200150"/>
            <a:ext cx="82293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7"/>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66" name="Google Shape;66;p17"/>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7" name="Shape 67"/>
        <p:cNvGrpSpPr/>
        <p:nvPr/>
      </p:nvGrpSpPr>
      <p:grpSpPr>
        <a:xfrm>
          <a:off x="0" y="0"/>
          <a:ext cx="0" cy="0"/>
          <a:chOff x="0" y="0"/>
          <a:chExt cx="0" cy="0"/>
        </a:xfrm>
      </p:grpSpPr>
      <p:sp>
        <p:nvSpPr>
          <p:cNvPr id="68" name="Google Shape;68;p18"/>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69" name="Shape 69"/>
        <p:cNvGrpSpPr/>
        <p:nvPr/>
      </p:nvGrpSpPr>
      <p:grpSpPr>
        <a:xfrm>
          <a:off x="0" y="0"/>
          <a:ext cx="0" cy="0"/>
          <a:chOff x="0" y="0"/>
          <a:chExt cx="0" cy="0"/>
        </a:xfrm>
      </p:grpSpPr>
      <p:sp>
        <p:nvSpPr>
          <p:cNvPr id="70" name="Google Shape;70;p19"/>
          <p:cNvSpPr txBox="1"/>
          <p:nvPr>
            <p:ph idx="1" type="subTitle"/>
          </p:nvPr>
        </p:nvSpPr>
        <p:spPr>
          <a:xfrm>
            <a:off x="457200" y="206010"/>
            <a:ext cx="8229300" cy="397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1" name="Shape 71"/>
        <p:cNvGrpSpPr/>
        <p:nvPr/>
      </p:nvGrpSpPr>
      <p:grpSpPr>
        <a:xfrm>
          <a:off x="0" y="0"/>
          <a:ext cx="0" cy="0"/>
          <a:chOff x="0" y="0"/>
          <a:chExt cx="0" cy="0"/>
        </a:xfrm>
      </p:grpSpPr>
      <p:sp>
        <p:nvSpPr>
          <p:cNvPr id="72" name="Google Shape;72;p20"/>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20"/>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4" name="Google Shape;74;p20"/>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5" name="Google Shape;75;p20"/>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76" name="Shape 76"/>
        <p:cNvGrpSpPr/>
        <p:nvPr/>
      </p:nvGrpSpPr>
      <p:grpSpPr>
        <a:xfrm>
          <a:off x="0" y="0"/>
          <a:ext cx="0" cy="0"/>
          <a:chOff x="0" y="0"/>
          <a:chExt cx="0" cy="0"/>
        </a:xfrm>
      </p:grpSpPr>
      <p:sp>
        <p:nvSpPr>
          <p:cNvPr id="77" name="Google Shape;77;p21"/>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1"/>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9" name="Google Shape;79;p21"/>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0" name="Google Shape;80;p21"/>
          <p:cNvSpPr txBox="1"/>
          <p:nvPr>
            <p:ph idx="3"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81" name="Shape 81"/>
        <p:cNvGrpSpPr/>
        <p:nvPr/>
      </p:nvGrpSpPr>
      <p:grpSpPr>
        <a:xfrm>
          <a:off x="0" y="0"/>
          <a:ext cx="0" cy="0"/>
          <a:chOff x="0" y="0"/>
          <a:chExt cx="0" cy="0"/>
        </a:xfrm>
      </p:grpSpPr>
      <p:sp>
        <p:nvSpPr>
          <p:cNvPr id="82" name="Google Shape;82;p22"/>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22"/>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4" name="Google Shape;84;p22"/>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5" name="Google Shape;85;p22"/>
          <p:cNvSpPr txBox="1"/>
          <p:nvPr>
            <p:ph idx="3"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86" name="Shape 86"/>
        <p:cNvGrpSpPr/>
        <p:nvPr/>
      </p:nvGrpSpPr>
      <p:grpSpPr>
        <a:xfrm>
          <a:off x="0" y="0"/>
          <a:ext cx="0" cy="0"/>
          <a:chOff x="0" y="0"/>
          <a:chExt cx="0" cy="0"/>
        </a:xfrm>
      </p:grpSpPr>
      <p:sp>
        <p:nvSpPr>
          <p:cNvPr id="87" name="Google Shape;87;p23"/>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23"/>
          <p:cNvSpPr txBox="1"/>
          <p:nvPr>
            <p:ph idx="1" type="body"/>
          </p:nvPr>
        </p:nvSpPr>
        <p:spPr>
          <a:xfrm>
            <a:off x="457200" y="120015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9" name="Google Shape;89;p23"/>
          <p:cNvSpPr txBox="1"/>
          <p:nvPr>
            <p:ph idx="2"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0" name="Shape 90"/>
        <p:cNvGrpSpPr/>
        <p:nvPr/>
      </p:nvGrpSpPr>
      <p:grpSpPr>
        <a:xfrm>
          <a:off x="0" y="0"/>
          <a:ext cx="0" cy="0"/>
          <a:chOff x="0" y="0"/>
          <a:chExt cx="0" cy="0"/>
        </a:xfrm>
      </p:grpSpPr>
      <p:sp>
        <p:nvSpPr>
          <p:cNvPr id="91" name="Google Shape;91;p24"/>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24"/>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3" name="Google Shape;93;p24"/>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4" name="Google Shape;94;p24"/>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5" name="Google Shape;95;p24"/>
          <p:cNvSpPr txBox="1"/>
          <p:nvPr>
            <p:ph idx="4"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96" name="Shape 96"/>
        <p:cNvGrpSpPr/>
        <p:nvPr/>
      </p:nvGrpSpPr>
      <p:grpSpPr>
        <a:xfrm>
          <a:off x="0" y="0"/>
          <a:ext cx="0" cy="0"/>
          <a:chOff x="0" y="0"/>
          <a:chExt cx="0" cy="0"/>
        </a:xfrm>
      </p:grpSpPr>
      <p:sp>
        <p:nvSpPr>
          <p:cNvPr id="97" name="Google Shape;97;p25"/>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5"/>
          <p:cNvSpPr txBox="1"/>
          <p:nvPr>
            <p:ph idx="1" type="body"/>
          </p:nvPr>
        </p:nvSpPr>
        <p:spPr>
          <a:xfrm>
            <a:off x="45720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9" name="Google Shape;99;p25"/>
          <p:cNvSpPr txBox="1"/>
          <p:nvPr>
            <p:ph idx="2" type="body"/>
          </p:nvPr>
        </p:nvSpPr>
        <p:spPr>
          <a:xfrm>
            <a:off x="323964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0" name="Google Shape;100;p25"/>
          <p:cNvSpPr txBox="1"/>
          <p:nvPr>
            <p:ph idx="3" type="body"/>
          </p:nvPr>
        </p:nvSpPr>
        <p:spPr>
          <a:xfrm>
            <a:off x="602208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1" name="Google Shape;101;p25"/>
          <p:cNvSpPr txBox="1"/>
          <p:nvPr>
            <p:ph idx="4" type="body"/>
          </p:nvPr>
        </p:nvSpPr>
        <p:spPr>
          <a:xfrm>
            <a:off x="45720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2" name="Google Shape;102;p25"/>
          <p:cNvSpPr txBox="1"/>
          <p:nvPr>
            <p:ph idx="5" type="body"/>
          </p:nvPr>
        </p:nvSpPr>
        <p:spPr>
          <a:xfrm>
            <a:off x="323964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3" name="Google Shape;103;p25"/>
          <p:cNvSpPr txBox="1"/>
          <p:nvPr>
            <p:ph idx="6" type="body"/>
          </p:nvPr>
        </p:nvSpPr>
        <p:spPr>
          <a:xfrm>
            <a:off x="602208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85800" y="1597860"/>
            <a:ext cx="7772100" cy="1102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2" name="Google Shape;52;p13"/>
          <p:cNvSpPr txBox="1"/>
          <p:nvPr>
            <p:ph idx="10" type="dt"/>
          </p:nvPr>
        </p:nvSpPr>
        <p:spPr>
          <a:xfrm>
            <a:off x="457200" y="4767390"/>
            <a:ext cx="21333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3" name="Google Shape;53;p13"/>
          <p:cNvSpPr txBox="1"/>
          <p:nvPr>
            <p:ph idx="11" type="ftr"/>
          </p:nvPr>
        </p:nvSpPr>
        <p:spPr>
          <a:xfrm>
            <a:off x="3124080" y="4767390"/>
            <a:ext cx="28950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4" name="Google Shape;54;p13"/>
          <p:cNvSpPr txBox="1"/>
          <p:nvPr>
            <p:ph idx="12" type="sldNum"/>
          </p:nvPr>
        </p:nvSpPr>
        <p:spPr>
          <a:xfrm>
            <a:off x="6553080" y="4767390"/>
            <a:ext cx="213330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
              <a:t>‹#›</a:t>
            </a:fld>
            <a:endParaRPr>
              <a:solidFill>
                <a:srgbClr val="000000"/>
              </a:solidFill>
              <a:latin typeface="Times New Roman"/>
              <a:ea typeface="Times New Roman"/>
              <a:cs typeface="Times New Roman"/>
              <a:sym typeface="Times New Roman"/>
            </a:endParaRPr>
          </a:p>
        </p:txBody>
      </p:sp>
      <p:sp>
        <p:nvSpPr>
          <p:cNvPr id="55" name="Google Shape;55;p13"/>
          <p:cNvSpPr txBox="1"/>
          <p:nvPr>
            <p:ph idx="1" type="body"/>
          </p:nvPr>
        </p:nvSpPr>
        <p:spPr>
          <a:xfrm>
            <a:off x="457200" y="1203390"/>
            <a:ext cx="8229300" cy="2983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8.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gif"/><Relationship Id="rId4" Type="http://schemas.openxmlformats.org/officeDocument/2006/relationships/image" Target="../media/image3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6.png"/><Relationship Id="rId4" Type="http://schemas.openxmlformats.org/officeDocument/2006/relationships/image" Target="../media/image8.gif"/><Relationship Id="rId5" Type="http://schemas.openxmlformats.org/officeDocument/2006/relationships/image" Target="../media/image1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8.gif"/><Relationship Id="rId4" Type="http://schemas.openxmlformats.org/officeDocument/2006/relationships/image" Target="../media/image15.gif"/><Relationship Id="rId5" Type="http://schemas.openxmlformats.org/officeDocument/2006/relationships/image" Target="../media/image19.gif"/><Relationship Id="rId6" Type="http://schemas.openxmlformats.org/officeDocument/2006/relationships/image" Target="../media/image17.gif"/><Relationship Id="rId7" Type="http://schemas.openxmlformats.org/officeDocument/2006/relationships/image" Target="../media/image1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7" name="Shape 107"/>
        <p:cNvGrpSpPr/>
        <p:nvPr/>
      </p:nvGrpSpPr>
      <p:grpSpPr>
        <a:xfrm>
          <a:off x="0" y="0"/>
          <a:ext cx="0" cy="0"/>
          <a:chOff x="0" y="0"/>
          <a:chExt cx="0" cy="0"/>
        </a:xfrm>
      </p:grpSpPr>
      <p:pic>
        <p:nvPicPr>
          <p:cNvPr id="108" name="Google Shape;108;p26"/>
          <p:cNvPicPr preferRelativeResize="0"/>
          <p:nvPr/>
        </p:nvPicPr>
        <p:blipFill rotWithShape="1">
          <a:blip r:embed="rId3">
            <a:alphaModFix/>
          </a:blip>
          <a:srcRect b="31791" l="0" r="0" t="0"/>
          <a:stretch/>
        </p:blipFill>
        <p:spPr>
          <a:xfrm>
            <a:off x="1739225" y="533400"/>
            <a:ext cx="5632401" cy="4610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5"/>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Noooo! Another BUG!</a:t>
            </a:r>
            <a:endParaRPr b="1" i="0" sz="4800" u="none" cap="none" strike="noStrike">
              <a:latin typeface="Indie Flower"/>
              <a:ea typeface="Indie Flower"/>
              <a:cs typeface="Indie Flower"/>
              <a:sym typeface="Indie Flower"/>
            </a:endParaRPr>
          </a:p>
        </p:txBody>
      </p:sp>
      <p:pic>
        <p:nvPicPr>
          <p:cNvPr id="169" name="Google Shape;169;p35"/>
          <p:cNvPicPr preferRelativeResize="0"/>
          <p:nvPr/>
        </p:nvPicPr>
        <p:blipFill>
          <a:blip r:embed="rId3">
            <a:alphaModFix/>
          </a:blip>
          <a:stretch>
            <a:fillRect/>
          </a:stretch>
        </p:blipFill>
        <p:spPr>
          <a:xfrm>
            <a:off x="218000" y="1184475"/>
            <a:ext cx="8653751" cy="3254925"/>
          </a:xfrm>
          <a:prstGeom prst="rect">
            <a:avLst/>
          </a:prstGeom>
          <a:noFill/>
          <a:ln>
            <a:noFill/>
          </a:ln>
        </p:spPr>
      </p:pic>
      <p:sp>
        <p:nvSpPr>
          <p:cNvPr id="170" name="Google Shape;170;p35"/>
          <p:cNvSpPr/>
          <p:nvPr/>
        </p:nvSpPr>
        <p:spPr>
          <a:xfrm>
            <a:off x="1330750" y="2082900"/>
            <a:ext cx="1964400" cy="316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5"/>
          <p:cNvSpPr/>
          <p:nvPr/>
        </p:nvSpPr>
        <p:spPr>
          <a:xfrm>
            <a:off x="4572000" y="3787850"/>
            <a:ext cx="1131300" cy="316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35"/>
          <p:cNvPicPr preferRelativeResize="0"/>
          <p:nvPr/>
        </p:nvPicPr>
        <p:blipFill>
          <a:blip r:embed="rId4">
            <a:alphaModFix/>
          </a:blip>
          <a:stretch>
            <a:fillRect/>
          </a:stretch>
        </p:blipFill>
        <p:spPr>
          <a:xfrm>
            <a:off x="6094047" y="1859226"/>
            <a:ext cx="2557750" cy="2692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6"/>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cs" sz="4800">
                <a:latin typeface="Indie Flower"/>
                <a:ea typeface="Indie Flower"/>
                <a:cs typeface="Indie Flower"/>
                <a:sym typeface="Indie Flower"/>
              </a:rPr>
              <a:t>Does it work now?</a:t>
            </a:r>
            <a:endParaRPr b="1" sz="3600">
              <a:latin typeface="Indie Flower"/>
              <a:ea typeface="Indie Flower"/>
              <a:cs typeface="Indie Flower"/>
              <a:sym typeface="Indie Flower"/>
            </a:endParaRPr>
          </a:p>
        </p:txBody>
      </p:sp>
      <p:pic>
        <p:nvPicPr>
          <p:cNvPr id="178" name="Google Shape;178;p36"/>
          <p:cNvPicPr preferRelativeResize="0"/>
          <p:nvPr/>
        </p:nvPicPr>
        <p:blipFill>
          <a:blip r:embed="rId3">
            <a:alphaModFix/>
          </a:blip>
          <a:stretch>
            <a:fillRect/>
          </a:stretch>
        </p:blipFill>
        <p:spPr>
          <a:xfrm>
            <a:off x="180788" y="1195924"/>
            <a:ext cx="8782426" cy="3303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7"/>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cs" sz="4800">
                <a:latin typeface="Indie Flower"/>
                <a:ea typeface="Indie Flower"/>
                <a:cs typeface="Indie Flower"/>
                <a:sym typeface="Indie Flower"/>
              </a:rPr>
              <a:t>Noooo! Two more BUGS?!</a:t>
            </a:r>
            <a:endParaRPr b="1" sz="3600">
              <a:latin typeface="Indie Flower"/>
              <a:ea typeface="Indie Flower"/>
              <a:cs typeface="Indie Flower"/>
              <a:sym typeface="Indie Flower"/>
            </a:endParaRPr>
          </a:p>
        </p:txBody>
      </p:sp>
      <p:pic>
        <p:nvPicPr>
          <p:cNvPr id="184" name="Google Shape;184;p37"/>
          <p:cNvPicPr preferRelativeResize="0"/>
          <p:nvPr/>
        </p:nvPicPr>
        <p:blipFill>
          <a:blip r:embed="rId3">
            <a:alphaModFix/>
          </a:blip>
          <a:stretch>
            <a:fillRect/>
          </a:stretch>
        </p:blipFill>
        <p:spPr>
          <a:xfrm>
            <a:off x="180788" y="1195924"/>
            <a:ext cx="8782426" cy="3303325"/>
          </a:xfrm>
          <a:prstGeom prst="rect">
            <a:avLst/>
          </a:prstGeom>
          <a:noFill/>
          <a:ln>
            <a:noFill/>
          </a:ln>
        </p:spPr>
      </p:pic>
      <p:pic>
        <p:nvPicPr>
          <p:cNvPr id="185" name="Google Shape;185;p37"/>
          <p:cNvPicPr preferRelativeResize="0"/>
          <p:nvPr/>
        </p:nvPicPr>
        <p:blipFill>
          <a:blip r:embed="rId4">
            <a:alphaModFix/>
          </a:blip>
          <a:stretch>
            <a:fillRect/>
          </a:stretch>
        </p:blipFill>
        <p:spPr>
          <a:xfrm>
            <a:off x="4334200" y="647637"/>
            <a:ext cx="2804650" cy="2804625"/>
          </a:xfrm>
          <a:prstGeom prst="rect">
            <a:avLst/>
          </a:prstGeom>
          <a:noFill/>
          <a:ln>
            <a:noFill/>
          </a:ln>
        </p:spPr>
      </p:pic>
      <p:sp>
        <p:nvSpPr>
          <p:cNvPr id="186" name="Google Shape;186;p37"/>
          <p:cNvSpPr/>
          <p:nvPr/>
        </p:nvSpPr>
        <p:spPr>
          <a:xfrm>
            <a:off x="1351875" y="3540400"/>
            <a:ext cx="4995600" cy="316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7"/>
          <p:cNvSpPr/>
          <p:nvPr/>
        </p:nvSpPr>
        <p:spPr>
          <a:xfrm>
            <a:off x="1261375" y="2161375"/>
            <a:ext cx="1928100" cy="316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37"/>
          <p:cNvPicPr preferRelativeResize="0"/>
          <p:nvPr/>
        </p:nvPicPr>
        <p:blipFill>
          <a:blip r:embed="rId5">
            <a:alphaModFix/>
          </a:blip>
          <a:stretch>
            <a:fillRect/>
          </a:stretch>
        </p:blipFill>
        <p:spPr>
          <a:xfrm>
            <a:off x="6389725" y="2265875"/>
            <a:ext cx="2381250" cy="2381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8"/>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The correct program!</a:t>
            </a:r>
            <a:endParaRPr i="0" sz="4800" u="none" cap="none" strike="noStrike">
              <a:latin typeface="Indie Flower"/>
              <a:ea typeface="Indie Flower"/>
              <a:cs typeface="Indie Flower"/>
              <a:sym typeface="Indie Flower"/>
            </a:endParaRPr>
          </a:p>
        </p:txBody>
      </p:sp>
      <p:pic>
        <p:nvPicPr>
          <p:cNvPr id="194" name="Google Shape;194;p38"/>
          <p:cNvPicPr preferRelativeResize="0"/>
          <p:nvPr/>
        </p:nvPicPr>
        <p:blipFill>
          <a:blip r:embed="rId3">
            <a:alphaModFix/>
          </a:blip>
          <a:stretch>
            <a:fillRect/>
          </a:stretch>
        </p:blipFill>
        <p:spPr>
          <a:xfrm>
            <a:off x="235125" y="1184000"/>
            <a:ext cx="8673750" cy="3262450"/>
          </a:xfrm>
          <a:prstGeom prst="rect">
            <a:avLst/>
          </a:prstGeom>
          <a:noFill/>
          <a:ln>
            <a:noFill/>
          </a:ln>
        </p:spPr>
      </p:pic>
      <p:sp>
        <p:nvSpPr>
          <p:cNvPr id="195" name="Google Shape;195;p38"/>
          <p:cNvSpPr/>
          <p:nvPr/>
        </p:nvSpPr>
        <p:spPr>
          <a:xfrm>
            <a:off x="733300" y="1833950"/>
            <a:ext cx="1928100" cy="316800"/>
          </a:xfrm>
          <a:prstGeom prst="roundRect">
            <a:avLst>
              <a:gd fmla="val 16667" name="adj"/>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8"/>
          <p:cNvSpPr/>
          <p:nvPr/>
        </p:nvSpPr>
        <p:spPr>
          <a:xfrm>
            <a:off x="832900" y="3792375"/>
            <a:ext cx="4997100" cy="316800"/>
          </a:xfrm>
          <a:prstGeom prst="roundRect">
            <a:avLst>
              <a:gd fmla="val 16667" name="adj"/>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9"/>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This program is BUGGY!</a:t>
            </a:r>
            <a:endParaRPr i="0" sz="4800" u="none" cap="none" strike="noStrike">
              <a:latin typeface="Indie Flower"/>
              <a:ea typeface="Indie Flower"/>
              <a:cs typeface="Indie Flower"/>
              <a:sym typeface="Indie Flower"/>
            </a:endParaRPr>
          </a:p>
        </p:txBody>
      </p:sp>
      <p:pic>
        <p:nvPicPr>
          <p:cNvPr id="202" name="Google Shape;202;p39"/>
          <p:cNvPicPr preferRelativeResize="0"/>
          <p:nvPr/>
        </p:nvPicPr>
        <p:blipFill>
          <a:blip r:embed="rId3">
            <a:alphaModFix/>
          </a:blip>
          <a:stretch>
            <a:fillRect/>
          </a:stretch>
        </p:blipFill>
        <p:spPr>
          <a:xfrm>
            <a:off x="490350" y="1243123"/>
            <a:ext cx="7994151" cy="2657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40"/>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Here’s a BUG!</a:t>
            </a:r>
            <a:endParaRPr i="0" sz="4800" u="none" cap="none" strike="noStrike">
              <a:latin typeface="Indie Flower"/>
              <a:ea typeface="Indie Flower"/>
              <a:cs typeface="Indie Flower"/>
              <a:sym typeface="Indie Flower"/>
            </a:endParaRPr>
          </a:p>
        </p:txBody>
      </p:sp>
      <p:sp>
        <p:nvSpPr>
          <p:cNvPr id="208" name="Google Shape;208;p40"/>
          <p:cNvSpPr/>
          <p:nvPr/>
        </p:nvSpPr>
        <p:spPr>
          <a:xfrm>
            <a:off x="1283700" y="1413800"/>
            <a:ext cx="2064300" cy="260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40"/>
          <p:cNvPicPr preferRelativeResize="0"/>
          <p:nvPr/>
        </p:nvPicPr>
        <p:blipFill>
          <a:blip r:embed="rId3">
            <a:alphaModFix/>
          </a:blip>
          <a:stretch>
            <a:fillRect/>
          </a:stretch>
        </p:blipFill>
        <p:spPr>
          <a:xfrm>
            <a:off x="490350" y="1243123"/>
            <a:ext cx="7994151" cy="2657250"/>
          </a:xfrm>
          <a:prstGeom prst="rect">
            <a:avLst/>
          </a:prstGeom>
          <a:noFill/>
          <a:ln>
            <a:noFill/>
          </a:ln>
        </p:spPr>
      </p:pic>
      <p:pic>
        <p:nvPicPr>
          <p:cNvPr id="210" name="Google Shape;210;p40"/>
          <p:cNvPicPr preferRelativeResize="0"/>
          <p:nvPr/>
        </p:nvPicPr>
        <p:blipFill>
          <a:blip r:embed="rId4">
            <a:alphaModFix/>
          </a:blip>
          <a:stretch>
            <a:fillRect/>
          </a:stretch>
        </p:blipFill>
        <p:spPr>
          <a:xfrm flipH="1">
            <a:off x="6232975" y="2363350"/>
            <a:ext cx="2381250" cy="2381250"/>
          </a:xfrm>
          <a:prstGeom prst="rect">
            <a:avLst/>
          </a:prstGeom>
          <a:noFill/>
          <a:ln>
            <a:noFill/>
          </a:ln>
        </p:spPr>
      </p:pic>
      <p:sp>
        <p:nvSpPr>
          <p:cNvPr id="211" name="Google Shape;211;p40"/>
          <p:cNvSpPr/>
          <p:nvPr/>
        </p:nvSpPr>
        <p:spPr>
          <a:xfrm>
            <a:off x="1567650" y="2023375"/>
            <a:ext cx="2878800" cy="411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41"/>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The correct program</a:t>
            </a:r>
            <a:endParaRPr i="0" sz="4800" u="none" cap="none" strike="noStrike">
              <a:latin typeface="Indie Flower"/>
              <a:ea typeface="Indie Flower"/>
              <a:cs typeface="Indie Flower"/>
              <a:sym typeface="Indie Flower"/>
            </a:endParaRPr>
          </a:p>
        </p:txBody>
      </p:sp>
      <p:pic>
        <p:nvPicPr>
          <p:cNvPr id="217" name="Google Shape;217;p41"/>
          <p:cNvPicPr preferRelativeResize="0"/>
          <p:nvPr/>
        </p:nvPicPr>
        <p:blipFill>
          <a:blip r:embed="rId3">
            <a:alphaModFix/>
          </a:blip>
          <a:stretch>
            <a:fillRect/>
          </a:stretch>
        </p:blipFill>
        <p:spPr>
          <a:xfrm>
            <a:off x="471500" y="1356173"/>
            <a:ext cx="8153000" cy="2710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1" name="Shape 221"/>
        <p:cNvGrpSpPr/>
        <p:nvPr/>
      </p:nvGrpSpPr>
      <p:grpSpPr>
        <a:xfrm>
          <a:off x="0" y="0"/>
          <a:ext cx="0" cy="0"/>
          <a:chOff x="0" y="0"/>
          <a:chExt cx="0" cy="0"/>
        </a:xfrm>
      </p:grpSpPr>
      <p:sp>
        <p:nvSpPr>
          <p:cNvPr id="222" name="Google Shape;222;p42"/>
          <p:cNvSpPr txBox="1"/>
          <p:nvPr/>
        </p:nvSpPr>
        <p:spPr>
          <a:xfrm>
            <a:off x="1813675" y="1692475"/>
            <a:ext cx="7065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9600">
                <a:solidFill>
                  <a:srgbClr val="FFFF00"/>
                </a:solidFill>
                <a:latin typeface="Indie Flower"/>
                <a:ea typeface="Indie Flower"/>
                <a:cs typeface="Indie Flower"/>
                <a:sym typeface="Indie Flower"/>
              </a:rPr>
              <a:t>Animation</a:t>
            </a:r>
            <a:endParaRPr sz="9600">
              <a:solidFill>
                <a:srgbClr val="FFFF00"/>
              </a:solidFill>
              <a:latin typeface="Indie Flower"/>
              <a:ea typeface="Indie Flower"/>
              <a:cs typeface="Indie Flower"/>
              <a:sym typeface="Indie Flow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43"/>
          <p:cNvPicPr preferRelativeResize="0"/>
          <p:nvPr/>
        </p:nvPicPr>
        <p:blipFill>
          <a:blip r:embed="rId3">
            <a:alphaModFix/>
          </a:blip>
          <a:stretch>
            <a:fillRect/>
          </a:stretch>
        </p:blipFill>
        <p:spPr>
          <a:xfrm>
            <a:off x="44475" y="559501"/>
            <a:ext cx="5101375" cy="3295475"/>
          </a:xfrm>
          <a:prstGeom prst="rect">
            <a:avLst/>
          </a:prstGeom>
          <a:noFill/>
          <a:ln>
            <a:noFill/>
          </a:ln>
        </p:spPr>
      </p:pic>
      <p:pic>
        <p:nvPicPr>
          <p:cNvPr id="228" name="Google Shape;228;p43"/>
          <p:cNvPicPr preferRelativeResize="0"/>
          <p:nvPr/>
        </p:nvPicPr>
        <p:blipFill>
          <a:blip r:embed="rId4">
            <a:alphaModFix/>
          </a:blip>
          <a:stretch>
            <a:fillRect/>
          </a:stretch>
        </p:blipFill>
        <p:spPr>
          <a:xfrm>
            <a:off x="4130750" y="2323550"/>
            <a:ext cx="5013250" cy="2819950"/>
          </a:xfrm>
          <a:prstGeom prst="rect">
            <a:avLst/>
          </a:prstGeom>
          <a:noFill/>
          <a:ln>
            <a:noFill/>
          </a:ln>
        </p:spPr>
      </p:pic>
      <p:sp>
        <p:nvSpPr>
          <p:cNvPr id="229" name="Google Shape;229;p43"/>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How animation works</a:t>
            </a:r>
            <a:endParaRPr i="0" sz="4800" u="none" cap="none" strike="noStrike">
              <a:latin typeface="Indie Flower"/>
              <a:ea typeface="Indie Flower"/>
              <a:cs typeface="Indie Flower"/>
              <a:sym typeface="Indie Flow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4"/>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Animation loop</a:t>
            </a:r>
            <a:endParaRPr i="0" sz="4800" u="none" cap="none" strike="noStrike">
              <a:latin typeface="Indie Flower"/>
              <a:ea typeface="Indie Flower"/>
              <a:cs typeface="Indie Flower"/>
              <a:sym typeface="Indie Flower"/>
            </a:endParaRPr>
          </a:p>
        </p:txBody>
      </p:sp>
      <p:pic>
        <p:nvPicPr>
          <p:cNvPr id="235" name="Google Shape;235;p44"/>
          <p:cNvPicPr preferRelativeResize="0"/>
          <p:nvPr/>
        </p:nvPicPr>
        <p:blipFill rotWithShape="1">
          <a:blip r:embed="rId3">
            <a:alphaModFix/>
          </a:blip>
          <a:srcRect b="30723" l="9436" r="36421" t="20376"/>
          <a:stretch/>
        </p:blipFill>
        <p:spPr>
          <a:xfrm>
            <a:off x="369650" y="950525"/>
            <a:ext cx="5636250" cy="38127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2" name="Shape 112"/>
        <p:cNvGrpSpPr/>
        <p:nvPr/>
      </p:nvGrpSpPr>
      <p:grpSpPr>
        <a:xfrm>
          <a:off x="0" y="0"/>
          <a:ext cx="0" cy="0"/>
          <a:chOff x="0" y="0"/>
          <a:chExt cx="0" cy="0"/>
        </a:xfrm>
      </p:grpSpPr>
      <p:pic>
        <p:nvPicPr>
          <p:cNvPr id="113" name="Google Shape;113;p27"/>
          <p:cNvPicPr preferRelativeResize="0"/>
          <p:nvPr/>
        </p:nvPicPr>
        <p:blipFill>
          <a:blip r:embed="rId3">
            <a:alphaModFix/>
          </a:blip>
          <a:stretch>
            <a:fillRect/>
          </a:stretch>
        </p:blipFill>
        <p:spPr>
          <a:xfrm>
            <a:off x="1533525" y="226713"/>
            <a:ext cx="6076950" cy="1590675"/>
          </a:xfrm>
          <a:prstGeom prst="rect">
            <a:avLst/>
          </a:prstGeom>
          <a:noFill/>
          <a:ln>
            <a:noFill/>
          </a:ln>
        </p:spPr>
      </p:pic>
      <p:pic>
        <p:nvPicPr>
          <p:cNvPr id="114" name="Google Shape;114;p27"/>
          <p:cNvPicPr preferRelativeResize="0"/>
          <p:nvPr/>
        </p:nvPicPr>
        <p:blipFill>
          <a:blip r:embed="rId4">
            <a:alphaModFix/>
          </a:blip>
          <a:stretch>
            <a:fillRect/>
          </a:stretch>
        </p:blipFill>
        <p:spPr>
          <a:xfrm>
            <a:off x="304475" y="1958300"/>
            <a:ext cx="4678475" cy="2536522"/>
          </a:xfrm>
          <a:prstGeom prst="rect">
            <a:avLst/>
          </a:prstGeom>
          <a:noFill/>
          <a:ln>
            <a:noFill/>
          </a:ln>
        </p:spPr>
      </p:pic>
      <p:sp>
        <p:nvSpPr>
          <p:cNvPr id="115" name="Google Shape;115;p27"/>
          <p:cNvSpPr/>
          <p:nvPr/>
        </p:nvSpPr>
        <p:spPr>
          <a:xfrm>
            <a:off x="4877300" y="3821975"/>
            <a:ext cx="713100" cy="713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27"/>
          <p:cNvPicPr preferRelativeResize="0"/>
          <p:nvPr/>
        </p:nvPicPr>
        <p:blipFill>
          <a:blip r:embed="rId5">
            <a:alphaModFix/>
          </a:blip>
          <a:stretch>
            <a:fillRect/>
          </a:stretch>
        </p:blipFill>
        <p:spPr>
          <a:xfrm>
            <a:off x="4982950" y="2102701"/>
            <a:ext cx="4161049" cy="23414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5"/>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Animation loop</a:t>
            </a:r>
            <a:endParaRPr i="0" sz="4800" u="none" cap="none" strike="noStrike">
              <a:latin typeface="Indie Flower"/>
              <a:ea typeface="Indie Flower"/>
              <a:cs typeface="Indie Flower"/>
              <a:sym typeface="Indie Flower"/>
            </a:endParaRPr>
          </a:p>
        </p:txBody>
      </p:sp>
      <p:pic>
        <p:nvPicPr>
          <p:cNvPr id="241" name="Google Shape;241;p45"/>
          <p:cNvPicPr preferRelativeResize="0"/>
          <p:nvPr/>
        </p:nvPicPr>
        <p:blipFill rotWithShape="1">
          <a:blip r:embed="rId3">
            <a:alphaModFix/>
          </a:blip>
          <a:srcRect b="30723" l="9436" r="36421" t="20376"/>
          <a:stretch/>
        </p:blipFill>
        <p:spPr>
          <a:xfrm>
            <a:off x="369650" y="950525"/>
            <a:ext cx="5636250" cy="3812774"/>
          </a:xfrm>
          <a:prstGeom prst="rect">
            <a:avLst/>
          </a:prstGeom>
          <a:noFill/>
          <a:ln>
            <a:noFill/>
          </a:ln>
        </p:spPr>
      </p:pic>
      <p:sp>
        <p:nvSpPr>
          <p:cNvPr id="242" name="Google Shape;242;p45"/>
          <p:cNvSpPr/>
          <p:nvPr/>
        </p:nvSpPr>
        <p:spPr>
          <a:xfrm>
            <a:off x="897725" y="1510300"/>
            <a:ext cx="3474900" cy="407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45"/>
          <p:cNvCxnSpPr/>
          <p:nvPr/>
        </p:nvCxnSpPr>
        <p:spPr>
          <a:xfrm rot="10800000">
            <a:off x="4572000" y="1712950"/>
            <a:ext cx="1077300" cy="2100"/>
          </a:xfrm>
          <a:prstGeom prst="straightConnector1">
            <a:avLst/>
          </a:prstGeom>
          <a:noFill/>
          <a:ln cap="flat" cmpd="sng" w="28575">
            <a:solidFill>
              <a:srgbClr val="FF0000"/>
            </a:solidFill>
            <a:prstDash val="solid"/>
            <a:round/>
            <a:headEnd len="med" w="med" type="none"/>
            <a:tailEnd len="med" w="med" type="triangle"/>
          </a:ln>
        </p:spPr>
      </p:cxnSp>
      <p:sp>
        <p:nvSpPr>
          <p:cNvPr id="244" name="Google Shape;244;p45"/>
          <p:cNvSpPr txBox="1"/>
          <p:nvPr/>
        </p:nvSpPr>
        <p:spPr>
          <a:xfrm>
            <a:off x="5745925" y="1510300"/>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Make all the variables </a:t>
            </a:r>
            <a:endParaRPr sz="2400">
              <a:solidFill>
                <a:srgbClr val="FF0000"/>
              </a:solidFill>
              <a:latin typeface="Indie Flower"/>
              <a:ea typeface="Indie Flower"/>
              <a:cs typeface="Indie Flower"/>
              <a:sym typeface="Indie Flower"/>
            </a:endParaRPr>
          </a:p>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you need. Add graphics </a:t>
            </a:r>
            <a:endParaRPr sz="2400">
              <a:solidFill>
                <a:srgbClr val="FF0000"/>
              </a:solidFill>
              <a:latin typeface="Indie Flower"/>
              <a:ea typeface="Indie Flower"/>
              <a:cs typeface="Indie Flower"/>
              <a:sym typeface="Indie Flower"/>
            </a:endParaRPr>
          </a:p>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to the screen.</a:t>
            </a:r>
            <a:endParaRPr sz="2400">
              <a:solidFill>
                <a:srgbClr val="FF0000"/>
              </a:solidFill>
              <a:latin typeface="Indie Flower"/>
              <a:ea typeface="Indie Flower"/>
              <a:cs typeface="Indie Flower"/>
              <a:sym typeface="Indie Flow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6"/>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Animation loop</a:t>
            </a:r>
            <a:endParaRPr i="0" sz="4800" u="none" cap="none" strike="noStrike">
              <a:latin typeface="Indie Flower"/>
              <a:ea typeface="Indie Flower"/>
              <a:cs typeface="Indie Flower"/>
              <a:sym typeface="Indie Flower"/>
            </a:endParaRPr>
          </a:p>
        </p:txBody>
      </p:sp>
      <p:pic>
        <p:nvPicPr>
          <p:cNvPr id="250" name="Google Shape;250;p46"/>
          <p:cNvPicPr preferRelativeResize="0"/>
          <p:nvPr/>
        </p:nvPicPr>
        <p:blipFill rotWithShape="1">
          <a:blip r:embed="rId3">
            <a:alphaModFix/>
          </a:blip>
          <a:srcRect b="30723" l="9436" r="36421" t="20376"/>
          <a:stretch/>
        </p:blipFill>
        <p:spPr>
          <a:xfrm>
            <a:off x="369650" y="950525"/>
            <a:ext cx="5636250" cy="3812774"/>
          </a:xfrm>
          <a:prstGeom prst="rect">
            <a:avLst/>
          </a:prstGeom>
          <a:noFill/>
          <a:ln>
            <a:noFill/>
          </a:ln>
        </p:spPr>
      </p:pic>
      <p:sp>
        <p:nvSpPr>
          <p:cNvPr id="251" name="Google Shape;251;p46"/>
          <p:cNvSpPr/>
          <p:nvPr/>
        </p:nvSpPr>
        <p:spPr>
          <a:xfrm>
            <a:off x="1077275" y="2006700"/>
            <a:ext cx="3306000" cy="2450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6"/>
          <p:cNvSpPr txBox="1"/>
          <p:nvPr/>
        </p:nvSpPr>
        <p:spPr>
          <a:xfrm>
            <a:off x="4435875" y="4182400"/>
            <a:ext cx="60834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000">
                <a:solidFill>
                  <a:srgbClr val="FF0000"/>
                </a:solidFill>
                <a:latin typeface="Indie Flower"/>
                <a:ea typeface="Indie Flower"/>
                <a:cs typeface="Indie Flower"/>
                <a:sym typeface="Indie Flower"/>
              </a:rPr>
              <a:t>Infinite loop</a:t>
            </a:r>
            <a:endParaRPr b="1" sz="3000">
              <a:solidFill>
                <a:srgbClr val="FF0000"/>
              </a:solidFill>
              <a:latin typeface="Indie Flower"/>
              <a:ea typeface="Indie Flower"/>
              <a:cs typeface="Indie Flower"/>
              <a:sym typeface="Indie Flower"/>
            </a:endParaRPr>
          </a:p>
        </p:txBody>
      </p:sp>
      <p:sp>
        <p:nvSpPr>
          <p:cNvPr id="253" name="Google Shape;253;p46"/>
          <p:cNvSpPr/>
          <p:nvPr/>
        </p:nvSpPr>
        <p:spPr>
          <a:xfrm>
            <a:off x="8174675" y="3626475"/>
            <a:ext cx="506700" cy="34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6"/>
          <p:cNvSpPr txBox="1"/>
          <p:nvPr/>
        </p:nvSpPr>
        <p:spPr>
          <a:xfrm>
            <a:off x="5689925" y="2051450"/>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The animation loop is</a:t>
            </a:r>
            <a:endParaRPr sz="2400">
              <a:solidFill>
                <a:srgbClr val="FF0000"/>
              </a:solidFill>
              <a:latin typeface="Indie Flower"/>
              <a:ea typeface="Indie Flower"/>
              <a:cs typeface="Indie Flower"/>
              <a:sym typeface="Indie Flower"/>
            </a:endParaRPr>
          </a:p>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a repetition of </a:t>
            </a:r>
            <a:endParaRPr sz="2400">
              <a:solidFill>
                <a:srgbClr val="FF0000"/>
              </a:solidFill>
              <a:latin typeface="Indie Flower"/>
              <a:ea typeface="Indie Flower"/>
              <a:cs typeface="Indie Flower"/>
              <a:sym typeface="Indie Flower"/>
            </a:endParaRPr>
          </a:p>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heartbeats.</a:t>
            </a:r>
            <a:endParaRPr sz="2400">
              <a:solidFill>
                <a:srgbClr val="FF0000"/>
              </a:solidFill>
              <a:latin typeface="Indie Flower"/>
              <a:ea typeface="Indie Flower"/>
              <a:cs typeface="Indie Flower"/>
              <a:sym typeface="Indie Flower"/>
            </a:endParaRPr>
          </a:p>
        </p:txBody>
      </p:sp>
      <p:cxnSp>
        <p:nvCxnSpPr>
          <p:cNvPr id="255" name="Google Shape;255;p46"/>
          <p:cNvCxnSpPr/>
          <p:nvPr/>
        </p:nvCxnSpPr>
        <p:spPr>
          <a:xfrm rot="10800000">
            <a:off x="4572000" y="2251200"/>
            <a:ext cx="1077300" cy="2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7"/>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Infinite loop</a:t>
            </a:r>
            <a:endParaRPr i="0" sz="4800" u="none" cap="none" strike="noStrike">
              <a:latin typeface="Indie Flower"/>
              <a:ea typeface="Indie Flower"/>
              <a:cs typeface="Indie Flower"/>
              <a:sym typeface="Indie Flower"/>
            </a:endParaRPr>
          </a:p>
        </p:txBody>
      </p:sp>
      <p:pic>
        <p:nvPicPr>
          <p:cNvPr id="261" name="Google Shape;261;p47"/>
          <p:cNvPicPr preferRelativeResize="0"/>
          <p:nvPr/>
        </p:nvPicPr>
        <p:blipFill rotWithShape="1">
          <a:blip r:embed="rId3">
            <a:alphaModFix/>
          </a:blip>
          <a:srcRect b="18032" l="0" r="0" t="0"/>
          <a:stretch/>
        </p:blipFill>
        <p:spPr>
          <a:xfrm>
            <a:off x="3535900" y="950550"/>
            <a:ext cx="5608100" cy="3450007"/>
          </a:xfrm>
          <a:prstGeom prst="rect">
            <a:avLst/>
          </a:prstGeom>
          <a:noFill/>
          <a:ln>
            <a:noFill/>
          </a:ln>
        </p:spPr>
      </p:pic>
      <p:sp>
        <p:nvSpPr>
          <p:cNvPr id="262" name="Google Shape;262;p47"/>
          <p:cNvSpPr/>
          <p:nvPr/>
        </p:nvSpPr>
        <p:spPr>
          <a:xfrm>
            <a:off x="8238050" y="3924475"/>
            <a:ext cx="553500" cy="34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7"/>
          <p:cNvSpPr txBox="1"/>
          <p:nvPr/>
        </p:nvSpPr>
        <p:spPr>
          <a:xfrm>
            <a:off x="644250" y="1922225"/>
            <a:ext cx="32319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Consolas"/>
                <a:ea typeface="Consolas"/>
                <a:cs typeface="Consolas"/>
                <a:sym typeface="Consolas"/>
              </a:rPr>
              <a:t>while (</a:t>
            </a:r>
            <a:r>
              <a:rPr lang="cs" sz="3000">
                <a:solidFill>
                  <a:srgbClr val="9900FF"/>
                </a:solidFill>
                <a:latin typeface="Consolas"/>
                <a:ea typeface="Consolas"/>
                <a:cs typeface="Consolas"/>
                <a:sym typeface="Consolas"/>
              </a:rPr>
              <a:t>true</a:t>
            </a:r>
            <a:r>
              <a:rPr lang="cs" sz="3000">
                <a:latin typeface="Consolas"/>
                <a:ea typeface="Consolas"/>
                <a:cs typeface="Consolas"/>
                <a:sym typeface="Consolas"/>
              </a:rPr>
              <a:t>) {</a:t>
            </a:r>
            <a:endParaRPr sz="3000">
              <a:latin typeface="Consolas"/>
              <a:ea typeface="Consolas"/>
              <a:cs typeface="Consolas"/>
              <a:sym typeface="Consolas"/>
            </a:endParaRPr>
          </a:p>
          <a:p>
            <a:pPr indent="0" lvl="0" marL="0" rtl="0" algn="l">
              <a:spcBef>
                <a:spcPts val="0"/>
              </a:spcBef>
              <a:spcAft>
                <a:spcPts val="0"/>
              </a:spcAft>
              <a:buNone/>
            </a:pPr>
            <a:r>
              <a:rPr lang="cs" sz="3000">
                <a:latin typeface="Consolas"/>
                <a:ea typeface="Consolas"/>
                <a:cs typeface="Consolas"/>
                <a:sym typeface="Consolas"/>
              </a:rPr>
              <a:t>	…</a:t>
            </a:r>
            <a:endParaRPr sz="3000">
              <a:latin typeface="Consolas"/>
              <a:ea typeface="Consolas"/>
              <a:cs typeface="Consolas"/>
              <a:sym typeface="Consolas"/>
            </a:endParaRPr>
          </a:p>
          <a:p>
            <a:pPr indent="0" lvl="0" marL="0" rtl="0" algn="l">
              <a:spcBef>
                <a:spcPts val="0"/>
              </a:spcBef>
              <a:spcAft>
                <a:spcPts val="0"/>
              </a:spcAft>
              <a:buNone/>
            </a:pPr>
            <a:r>
              <a:rPr lang="cs" sz="3000">
                <a:latin typeface="Consolas"/>
                <a:ea typeface="Consolas"/>
                <a:cs typeface="Consolas"/>
                <a:sym typeface="Consolas"/>
              </a:rPr>
              <a:t>}</a:t>
            </a:r>
            <a:endParaRPr sz="3000">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8"/>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Animation loop</a:t>
            </a:r>
            <a:endParaRPr i="0" sz="4800" u="none" cap="none" strike="noStrike">
              <a:latin typeface="Indie Flower"/>
              <a:ea typeface="Indie Flower"/>
              <a:cs typeface="Indie Flower"/>
              <a:sym typeface="Indie Flower"/>
            </a:endParaRPr>
          </a:p>
        </p:txBody>
      </p:sp>
      <p:pic>
        <p:nvPicPr>
          <p:cNvPr id="269" name="Google Shape;269;p48"/>
          <p:cNvPicPr preferRelativeResize="0"/>
          <p:nvPr/>
        </p:nvPicPr>
        <p:blipFill rotWithShape="1">
          <a:blip r:embed="rId3">
            <a:alphaModFix/>
          </a:blip>
          <a:srcRect b="30723" l="9436" r="36421" t="20376"/>
          <a:stretch/>
        </p:blipFill>
        <p:spPr>
          <a:xfrm>
            <a:off x="369650" y="950525"/>
            <a:ext cx="5636250" cy="3812774"/>
          </a:xfrm>
          <a:prstGeom prst="rect">
            <a:avLst/>
          </a:prstGeom>
          <a:noFill/>
          <a:ln>
            <a:noFill/>
          </a:ln>
        </p:spPr>
      </p:pic>
      <p:sp>
        <p:nvSpPr>
          <p:cNvPr id="270" name="Google Shape;270;p48"/>
          <p:cNvSpPr/>
          <p:nvPr/>
        </p:nvSpPr>
        <p:spPr>
          <a:xfrm>
            <a:off x="1610975" y="2537050"/>
            <a:ext cx="2827200" cy="559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8"/>
          <p:cNvSpPr/>
          <p:nvPr/>
        </p:nvSpPr>
        <p:spPr>
          <a:xfrm>
            <a:off x="8174675" y="3626475"/>
            <a:ext cx="506700" cy="34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48"/>
          <p:cNvCxnSpPr/>
          <p:nvPr/>
        </p:nvCxnSpPr>
        <p:spPr>
          <a:xfrm rot="10800000">
            <a:off x="4572000" y="2620850"/>
            <a:ext cx="1077300" cy="2100"/>
          </a:xfrm>
          <a:prstGeom prst="straightConnector1">
            <a:avLst/>
          </a:prstGeom>
          <a:noFill/>
          <a:ln cap="flat" cmpd="sng" w="28575">
            <a:solidFill>
              <a:srgbClr val="FF0000"/>
            </a:solidFill>
            <a:prstDash val="solid"/>
            <a:round/>
            <a:headEnd len="med" w="med" type="none"/>
            <a:tailEnd len="med" w="med" type="triangle"/>
          </a:ln>
        </p:spPr>
      </p:cxnSp>
      <p:sp>
        <p:nvSpPr>
          <p:cNvPr id="273" name="Google Shape;273;p48"/>
          <p:cNvSpPr txBox="1"/>
          <p:nvPr/>
        </p:nvSpPr>
        <p:spPr>
          <a:xfrm>
            <a:off x="5833225" y="2302400"/>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Each heartbeat, update</a:t>
            </a:r>
            <a:endParaRPr sz="2400">
              <a:solidFill>
                <a:srgbClr val="FF0000"/>
              </a:solidFill>
              <a:latin typeface="Indie Flower"/>
              <a:ea typeface="Indie Flower"/>
              <a:cs typeface="Indie Flower"/>
              <a:sym typeface="Indie Flower"/>
            </a:endParaRPr>
          </a:p>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the world forward one</a:t>
            </a:r>
            <a:endParaRPr sz="2400">
              <a:solidFill>
                <a:srgbClr val="FF0000"/>
              </a:solidFill>
              <a:latin typeface="Indie Flower"/>
              <a:ea typeface="Indie Flower"/>
              <a:cs typeface="Indie Flower"/>
              <a:sym typeface="Indie Flower"/>
            </a:endParaRPr>
          </a:p>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frame. </a:t>
            </a:r>
            <a:endParaRPr sz="2400">
              <a:solidFill>
                <a:srgbClr val="FF0000"/>
              </a:solidFill>
              <a:latin typeface="Indie Flower"/>
              <a:ea typeface="Indie Flower"/>
              <a:cs typeface="Indie Flower"/>
              <a:sym typeface="Indie Flower"/>
            </a:endParaRPr>
          </a:p>
          <a:p>
            <a:pPr indent="0" lvl="0" marL="0" rtl="0" algn="l">
              <a:spcBef>
                <a:spcPts val="0"/>
              </a:spcBef>
              <a:spcAft>
                <a:spcPts val="0"/>
              </a:spcAft>
              <a:buNone/>
            </a:pPr>
            <a:r>
              <a:t/>
            </a:r>
            <a:endParaRPr sz="2400">
              <a:solidFill>
                <a:srgbClr val="FF0000"/>
              </a:solidFill>
              <a:latin typeface="Indie Flower"/>
              <a:ea typeface="Indie Flower"/>
              <a:cs typeface="Indie Flower"/>
              <a:sym typeface="Indie Flower"/>
            </a:endParaRPr>
          </a:p>
          <a:p>
            <a:pPr indent="0" lvl="0" marL="0" rtl="0" algn="l">
              <a:spcBef>
                <a:spcPts val="0"/>
              </a:spcBef>
              <a:spcAft>
                <a:spcPts val="0"/>
              </a:spcAft>
              <a:buNone/>
            </a:pPr>
            <a:r>
              <a:t/>
            </a:r>
            <a:endParaRPr sz="2400">
              <a:solidFill>
                <a:srgbClr val="FF0000"/>
              </a:solidFill>
              <a:latin typeface="Indie Flower"/>
              <a:ea typeface="Indie Flower"/>
              <a:cs typeface="Indie Flower"/>
              <a:sym typeface="Indie Flow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9"/>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Animation loop</a:t>
            </a:r>
            <a:endParaRPr i="0" sz="4800" u="none" cap="none" strike="noStrike">
              <a:latin typeface="Indie Flower"/>
              <a:ea typeface="Indie Flower"/>
              <a:cs typeface="Indie Flower"/>
              <a:sym typeface="Indie Flower"/>
            </a:endParaRPr>
          </a:p>
        </p:txBody>
      </p:sp>
      <p:pic>
        <p:nvPicPr>
          <p:cNvPr id="279" name="Google Shape;279;p49"/>
          <p:cNvPicPr preferRelativeResize="0"/>
          <p:nvPr/>
        </p:nvPicPr>
        <p:blipFill rotWithShape="1">
          <a:blip r:embed="rId3">
            <a:alphaModFix/>
          </a:blip>
          <a:srcRect b="30723" l="9436" r="36421" t="20376"/>
          <a:stretch/>
        </p:blipFill>
        <p:spPr>
          <a:xfrm>
            <a:off x="369650" y="950525"/>
            <a:ext cx="5636250" cy="3812774"/>
          </a:xfrm>
          <a:prstGeom prst="rect">
            <a:avLst/>
          </a:prstGeom>
          <a:noFill/>
          <a:ln>
            <a:noFill/>
          </a:ln>
        </p:spPr>
      </p:pic>
      <p:sp>
        <p:nvSpPr>
          <p:cNvPr id="280" name="Google Shape;280;p49"/>
          <p:cNvSpPr/>
          <p:nvPr/>
        </p:nvSpPr>
        <p:spPr>
          <a:xfrm>
            <a:off x="1632100" y="3521025"/>
            <a:ext cx="2539800" cy="559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p:nvPr/>
        </p:nvSpPr>
        <p:spPr>
          <a:xfrm>
            <a:off x="8174675" y="3626475"/>
            <a:ext cx="506700" cy="34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 name="Google Shape;282;p49"/>
          <p:cNvCxnSpPr/>
          <p:nvPr/>
        </p:nvCxnSpPr>
        <p:spPr>
          <a:xfrm rot="10800000">
            <a:off x="4371325" y="3626475"/>
            <a:ext cx="1077300" cy="2100"/>
          </a:xfrm>
          <a:prstGeom prst="straightConnector1">
            <a:avLst/>
          </a:prstGeom>
          <a:noFill/>
          <a:ln cap="flat" cmpd="sng" w="28575">
            <a:solidFill>
              <a:srgbClr val="FF0000"/>
            </a:solidFill>
            <a:prstDash val="solid"/>
            <a:round/>
            <a:headEnd len="med" w="med" type="none"/>
            <a:tailEnd len="med" w="med" type="triangle"/>
          </a:ln>
        </p:spPr>
      </p:cxnSp>
      <p:sp>
        <p:nvSpPr>
          <p:cNvPr id="283" name="Google Shape;283;p49"/>
          <p:cNvSpPr txBox="1"/>
          <p:nvPr/>
        </p:nvSpPr>
        <p:spPr>
          <a:xfrm>
            <a:off x="5549100" y="3396800"/>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If you do not pause,</a:t>
            </a:r>
            <a:endParaRPr sz="2400">
              <a:solidFill>
                <a:srgbClr val="FF0000"/>
              </a:solidFill>
              <a:latin typeface="Indie Flower"/>
              <a:ea typeface="Indie Flower"/>
              <a:cs typeface="Indie Flower"/>
              <a:sym typeface="Indie Flower"/>
            </a:endParaRPr>
          </a:p>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humans won’t be able</a:t>
            </a:r>
            <a:endParaRPr sz="2400">
              <a:solidFill>
                <a:srgbClr val="FF0000"/>
              </a:solidFill>
              <a:latin typeface="Indie Flower"/>
              <a:ea typeface="Indie Flower"/>
              <a:cs typeface="Indie Flower"/>
              <a:sym typeface="Indie Flower"/>
            </a:endParaRPr>
          </a:p>
          <a:p>
            <a:pPr indent="0" lvl="0" marL="0" rtl="0" algn="l">
              <a:spcBef>
                <a:spcPts val="0"/>
              </a:spcBef>
              <a:spcAft>
                <a:spcPts val="0"/>
              </a:spcAft>
              <a:buNone/>
            </a:pPr>
            <a:r>
              <a:rPr lang="cs" sz="2400">
                <a:solidFill>
                  <a:srgbClr val="FF0000"/>
                </a:solidFill>
                <a:latin typeface="Indie Flower"/>
                <a:ea typeface="Indie Flower"/>
                <a:cs typeface="Indie Flower"/>
                <a:sym typeface="Indie Flower"/>
              </a:rPr>
              <a:t>to see it.</a:t>
            </a:r>
            <a:endParaRPr sz="2400">
              <a:solidFill>
                <a:srgbClr val="FF0000"/>
              </a:solidFill>
              <a:latin typeface="Indie Flower"/>
              <a:ea typeface="Indie Flower"/>
              <a:cs typeface="Indie Flower"/>
              <a:sym typeface="Indie Flow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50"/>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Programming time!</a:t>
            </a:r>
            <a:endParaRPr i="0" sz="4800" u="none" cap="none" strike="noStrike">
              <a:latin typeface="Indie Flower"/>
              <a:ea typeface="Indie Flower"/>
              <a:cs typeface="Indie Flower"/>
              <a:sym typeface="Indie Flower"/>
            </a:endParaRPr>
          </a:p>
        </p:txBody>
      </p:sp>
      <p:pic>
        <p:nvPicPr>
          <p:cNvPr id="289" name="Google Shape;289;p50"/>
          <p:cNvPicPr preferRelativeResize="0"/>
          <p:nvPr/>
        </p:nvPicPr>
        <p:blipFill>
          <a:blip r:embed="rId3">
            <a:alphaModFix/>
          </a:blip>
          <a:stretch>
            <a:fillRect/>
          </a:stretch>
        </p:blipFill>
        <p:spPr>
          <a:xfrm>
            <a:off x="1021725" y="1090275"/>
            <a:ext cx="6910876" cy="3888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51"/>
          <p:cNvPicPr preferRelativeResize="0"/>
          <p:nvPr/>
        </p:nvPicPr>
        <p:blipFill>
          <a:blip r:embed="rId3">
            <a:alphaModFix/>
          </a:blip>
          <a:stretch>
            <a:fillRect/>
          </a:stretch>
        </p:blipFill>
        <p:spPr>
          <a:xfrm>
            <a:off x="562900" y="1311500"/>
            <a:ext cx="2467651" cy="1388051"/>
          </a:xfrm>
          <a:prstGeom prst="rect">
            <a:avLst/>
          </a:prstGeom>
          <a:noFill/>
          <a:ln>
            <a:noFill/>
          </a:ln>
        </p:spPr>
      </p:pic>
      <p:pic>
        <p:nvPicPr>
          <p:cNvPr id="295" name="Google Shape;295;p51"/>
          <p:cNvPicPr preferRelativeResize="0"/>
          <p:nvPr/>
        </p:nvPicPr>
        <p:blipFill>
          <a:blip r:embed="rId4">
            <a:alphaModFix/>
          </a:blip>
          <a:stretch>
            <a:fillRect/>
          </a:stretch>
        </p:blipFill>
        <p:spPr>
          <a:xfrm>
            <a:off x="3182950" y="1311500"/>
            <a:ext cx="2467651" cy="1388046"/>
          </a:xfrm>
          <a:prstGeom prst="rect">
            <a:avLst/>
          </a:prstGeom>
          <a:noFill/>
          <a:ln>
            <a:noFill/>
          </a:ln>
        </p:spPr>
      </p:pic>
      <p:pic>
        <p:nvPicPr>
          <p:cNvPr id="296" name="Google Shape;296;p51"/>
          <p:cNvPicPr preferRelativeResize="0"/>
          <p:nvPr/>
        </p:nvPicPr>
        <p:blipFill>
          <a:blip r:embed="rId5">
            <a:alphaModFix/>
          </a:blip>
          <a:stretch>
            <a:fillRect/>
          </a:stretch>
        </p:blipFill>
        <p:spPr>
          <a:xfrm>
            <a:off x="5972026" y="1311498"/>
            <a:ext cx="2467651" cy="1388051"/>
          </a:xfrm>
          <a:prstGeom prst="rect">
            <a:avLst/>
          </a:prstGeom>
          <a:noFill/>
          <a:ln>
            <a:noFill/>
          </a:ln>
        </p:spPr>
      </p:pic>
      <p:pic>
        <p:nvPicPr>
          <p:cNvPr id="297" name="Google Shape;297;p51"/>
          <p:cNvPicPr preferRelativeResize="0"/>
          <p:nvPr/>
        </p:nvPicPr>
        <p:blipFill>
          <a:blip r:embed="rId6">
            <a:alphaModFix/>
          </a:blip>
          <a:stretch>
            <a:fillRect/>
          </a:stretch>
        </p:blipFill>
        <p:spPr>
          <a:xfrm>
            <a:off x="6048225" y="3022625"/>
            <a:ext cx="2467651" cy="1388051"/>
          </a:xfrm>
          <a:prstGeom prst="rect">
            <a:avLst/>
          </a:prstGeom>
          <a:noFill/>
          <a:ln>
            <a:noFill/>
          </a:ln>
        </p:spPr>
      </p:pic>
      <p:pic>
        <p:nvPicPr>
          <p:cNvPr id="298" name="Google Shape;298;p51"/>
          <p:cNvPicPr preferRelativeResize="0"/>
          <p:nvPr/>
        </p:nvPicPr>
        <p:blipFill>
          <a:blip r:embed="rId7">
            <a:alphaModFix/>
          </a:blip>
          <a:stretch>
            <a:fillRect/>
          </a:stretch>
        </p:blipFill>
        <p:spPr>
          <a:xfrm>
            <a:off x="3283174" y="3051014"/>
            <a:ext cx="2467651" cy="1388062"/>
          </a:xfrm>
          <a:prstGeom prst="rect">
            <a:avLst/>
          </a:prstGeom>
          <a:noFill/>
          <a:ln>
            <a:noFill/>
          </a:ln>
        </p:spPr>
      </p:pic>
      <p:sp>
        <p:nvSpPr>
          <p:cNvPr id="299" name="Google Shape;299;p51"/>
          <p:cNvSpPr txBox="1"/>
          <p:nvPr/>
        </p:nvSpPr>
        <p:spPr>
          <a:xfrm>
            <a:off x="939475" y="3935725"/>
            <a:ext cx="6954600" cy="8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600">
                <a:latin typeface="Indie Flower"/>
                <a:ea typeface="Indie Flower"/>
                <a:cs typeface="Indie Flower"/>
                <a:sym typeface="Indie Flower"/>
              </a:rPr>
              <a:t>and so on ...</a:t>
            </a:r>
            <a:endParaRPr sz="3600">
              <a:latin typeface="Indie Flower"/>
              <a:ea typeface="Indie Flower"/>
              <a:cs typeface="Indie Flower"/>
              <a:sym typeface="Indie Flower"/>
            </a:endParaRPr>
          </a:p>
        </p:txBody>
      </p:sp>
      <p:sp>
        <p:nvSpPr>
          <p:cNvPr id="300" name="Google Shape;300;p51"/>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How animation works</a:t>
            </a:r>
            <a:endParaRPr i="0" sz="4800" u="none" cap="none" strike="noStrike">
              <a:latin typeface="Indie Flower"/>
              <a:ea typeface="Indie Flower"/>
              <a:cs typeface="Indie Flower"/>
              <a:sym typeface="Indie Flow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2"/>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Programming time!</a:t>
            </a:r>
            <a:endParaRPr i="0" sz="4800" u="none" cap="none" strike="noStrike">
              <a:latin typeface="Indie Flower"/>
              <a:ea typeface="Indie Flower"/>
              <a:cs typeface="Indie Flower"/>
              <a:sym typeface="Indie Flower"/>
            </a:endParaRPr>
          </a:p>
        </p:txBody>
      </p:sp>
      <p:pic>
        <p:nvPicPr>
          <p:cNvPr id="306" name="Google Shape;306;p52"/>
          <p:cNvPicPr preferRelativeResize="0"/>
          <p:nvPr/>
        </p:nvPicPr>
        <p:blipFill>
          <a:blip r:embed="rId3">
            <a:alphaModFix/>
          </a:blip>
          <a:stretch>
            <a:fillRect/>
          </a:stretch>
        </p:blipFill>
        <p:spPr>
          <a:xfrm>
            <a:off x="1360175" y="881450"/>
            <a:ext cx="6463874" cy="415534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3"/>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Centering in the Scene</a:t>
            </a:r>
            <a:endParaRPr i="0" sz="4800" u="none" cap="none" strike="noStrike">
              <a:latin typeface="Indie Flower"/>
              <a:ea typeface="Indie Flower"/>
              <a:cs typeface="Indie Flower"/>
              <a:sym typeface="Indie Flower"/>
            </a:endParaRPr>
          </a:p>
        </p:txBody>
      </p:sp>
      <p:pic>
        <p:nvPicPr>
          <p:cNvPr id="312" name="Google Shape;312;p53"/>
          <p:cNvPicPr preferRelativeResize="0"/>
          <p:nvPr/>
        </p:nvPicPr>
        <p:blipFill>
          <a:blip r:embed="rId3">
            <a:alphaModFix/>
          </a:blip>
          <a:stretch>
            <a:fillRect/>
          </a:stretch>
        </p:blipFill>
        <p:spPr>
          <a:xfrm>
            <a:off x="152400" y="864310"/>
            <a:ext cx="8839201" cy="12918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4"/>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Centering in the Scene</a:t>
            </a:r>
            <a:endParaRPr i="0" sz="4800" u="none" cap="none" strike="noStrike">
              <a:latin typeface="Indie Flower"/>
              <a:ea typeface="Indie Flower"/>
              <a:cs typeface="Indie Flower"/>
              <a:sym typeface="Indie Flower"/>
            </a:endParaRPr>
          </a:p>
        </p:txBody>
      </p:sp>
      <p:pic>
        <p:nvPicPr>
          <p:cNvPr id="318" name="Google Shape;318;p54"/>
          <p:cNvPicPr preferRelativeResize="0"/>
          <p:nvPr/>
        </p:nvPicPr>
        <p:blipFill>
          <a:blip r:embed="rId3">
            <a:alphaModFix/>
          </a:blip>
          <a:stretch>
            <a:fillRect/>
          </a:stretch>
        </p:blipFill>
        <p:spPr>
          <a:xfrm>
            <a:off x="2834475" y="2511497"/>
            <a:ext cx="3721675" cy="2520977"/>
          </a:xfrm>
          <a:prstGeom prst="rect">
            <a:avLst/>
          </a:prstGeom>
          <a:noFill/>
          <a:ln cap="flat" cmpd="sng" w="9525">
            <a:solidFill>
              <a:srgbClr val="000000"/>
            </a:solidFill>
            <a:prstDash val="solid"/>
            <a:round/>
            <a:headEnd len="sm" w="sm" type="none"/>
            <a:tailEnd len="sm" w="sm" type="none"/>
          </a:ln>
        </p:spPr>
      </p:pic>
      <p:cxnSp>
        <p:nvCxnSpPr>
          <p:cNvPr id="319" name="Google Shape;319;p54"/>
          <p:cNvCxnSpPr/>
          <p:nvPr/>
        </p:nvCxnSpPr>
        <p:spPr>
          <a:xfrm>
            <a:off x="2834475" y="3813361"/>
            <a:ext cx="3721800" cy="0"/>
          </a:xfrm>
          <a:prstGeom prst="straightConnector1">
            <a:avLst/>
          </a:prstGeom>
          <a:noFill/>
          <a:ln cap="flat" cmpd="sng" w="9525">
            <a:solidFill>
              <a:schemeClr val="dk2"/>
            </a:solidFill>
            <a:prstDash val="dash"/>
            <a:round/>
            <a:headEnd len="med" w="med" type="none"/>
            <a:tailEnd len="med" w="med" type="none"/>
          </a:ln>
        </p:spPr>
      </p:cxnSp>
      <p:cxnSp>
        <p:nvCxnSpPr>
          <p:cNvPr id="320" name="Google Shape;320;p54"/>
          <p:cNvCxnSpPr>
            <a:stCxn id="318" idx="0"/>
          </p:cNvCxnSpPr>
          <p:nvPr/>
        </p:nvCxnSpPr>
        <p:spPr>
          <a:xfrm>
            <a:off x="4695312" y="2511498"/>
            <a:ext cx="0" cy="2520900"/>
          </a:xfrm>
          <a:prstGeom prst="straightConnector1">
            <a:avLst/>
          </a:prstGeom>
          <a:noFill/>
          <a:ln cap="flat" cmpd="sng" w="9525">
            <a:solidFill>
              <a:schemeClr val="dk2"/>
            </a:solidFill>
            <a:prstDash val="dash"/>
            <a:round/>
            <a:headEnd len="med" w="med" type="none"/>
            <a:tailEnd len="med" w="med" type="none"/>
          </a:ln>
        </p:spPr>
      </p:cxnSp>
      <p:sp>
        <p:nvSpPr>
          <p:cNvPr id="321" name="Google Shape;321;p54"/>
          <p:cNvSpPr/>
          <p:nvPr/>
        </p:nvSpPr>
        <p:spPr>
          <a:xfrm>
            <a:off x="4554075" y="3672038"/>
            <a:ext cx="282600" cy="282600"/>
          </a:xfrm>
          <a:prstGeom prst="flowChartSummingJunction">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54"/>
          <p:cNvPicPr preferRelativeResize="0"/>
          <p:nvPr/>
        </p:nvPicPr>
        <p:blipFill>
          <a:blip r:embed="rId4">
            <a:alphaModFix/>
          </a:blip>
          <a:stretch>
            <a:fillRect/>
          </a:stretch>
        </p:blipFill>
        <p:spPr>
          <a:xfrm>
            <a:off x="152400" y="864310"/>
            <a:ext cx="8839201" cy="12918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8"/>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3600">
                <a:latin typeface="Indie Flower"/>
                <a:ea typeface="Indie Flower"/>
                <a:cs typeface="Indie Flower"/>
                <a:sym typeface="Indie Flower"/>
              </a:rPr>
              <a:t>You will be able to write Bouncing Ball</a:t>
            </a:r>
            <a:endParaRPr i="0" sz="3600" u="none" cap="none" strike="noStrike">
              <a:latin typeface="Indie Flower"/>
              <a:ea typeface="Indie Flower"/>
              <a:cs typeface="Indie Flower"/>
              <a:sym typeface="Indie Flower"/>
            </a:endParaRPr>
          </a:p>
        </p:txBody>
      </p:sp>
      <p:pic>
        <p:nvPicPr>
          <p:cNvPr id="122" name="Google Shape;122;p28"/>
          <p:cNvPicPr preferRelativeResize="0"/>
          <p:nvPr/>
        </p:nvPicPr>
        <p:blipFill>
          <a:blip r:embed="rId3">
            <a:alphaModFix/>
          </a:blip>
          <a:stretch>
            <a:fillRect/>
          </a:stretch>
        </p:blipFill>
        <p:spPr>
          <a:xfrm>
            <a:off x="1263350" y="685910"/>
            <a:ext cx="6617302" cy="427918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p55"/>
          <p:cNvPicPr preferRelativeResize="0"/>
          <p:nvPr/>
        </p:nvPicPr>
        <p:blipFill>
          <a:blip r:embed="rId3">
            <a:alphaModFix/>
          </a:blip>
          <a:stretch>
            <a:fillRect/>
          </a:stretch>
        </p:blipFill>
        <p:spPr>
          <a:xfrm>
            <a:off x="2834538" y="2511460"/>
            <a:ext cx="3721675" cy="2520977"/>
          </a:xfrm>
          <a:prstGeom prst="rect">
            <a:avLst/>
          </a:prstGeom>
          <a:noFill/>
          <a:ln cap="flat" cmpd="sng" w="9525">
            <a:solidFill>
              <a:srgbClr val="000000"/>
            </a:solidFill>
            <a:prstDash val="solid"/>
            <a:round/>
            <a:headEnd len="sm" w="sm" type="none"/>
            <a:tailEnd len="sm" w="sm" type="none"/>
          </a:ln>
        </p:spPr>
      </p:pic>
      <p:sp>
        <p:nvSpPr>
          <p:cNvPr id="328" name="Google Shape;328;p55"/>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Centering in the Scene</a:t>
            </a:r>
            <a:endParaRPr i="0" sz="4800" u="none" cap="none" strike="noStrike">
              <a:latin typeface="Indie Flower"/>
              <a:ea typeface="Indie Flower"/>
              <a:cs typeface="Indie Flower"/>
              <a:sym typeface="Indie Flower"/>
            </a:endParaRPr>
          </a:p>
        </p:txBody>
      </p:sp>
      <p:cxnSp>
        <p:nvCxnSpPr>
          <p:cNvPr id="329" name="Google Shape;329;p55"/>
          <p:cNvCxnSpPr/>
          <p:nvPr/>
        </p:nvCxnSpPr>
        <p:spPr>
          <a:xfrm>
            <a:off x="2834475" y="3813361"/>
            <a:ext cx="3721800" cy="0"/>
          </a:xfrm>
          <a:prstGeom prst="straightConnector1">
            <a:avLst/>
          </a:prstGeom>
          <a:noFill/>
          <a:ln cap="flat" cmpd="sng" w="9525">
            <a:solidFill>
              <a:schemeClr val="dk2"/>
            </a:solidFill>
            <a:prstDash val="dash"/>
            <a:round/>
            <a:headEnd len="med" w="med" type="none"/>
            <a:tailEnd len="med" w="med" type="none"/>
          </a:ln>
        </p:spPr>
      </p:cxnSp>
      <p:cxnSp>
        <p:nvCxnSpPr>
          <p:cNvPr id="330" name="Google Shape;330;p55"/>
          <p:cNvCxnSpPr>
            <a:stCxn id="331" idx="0"/>
          </p:cNvCxnSpPr>
          <p:nvPr/>
        </p:nvCxnSpPr>
        <p:spPr>
          <a:xfrm>
            <a:off x="4695312" y="2511498"/>
            <a:ext cx="0" cy="2520900"/>
          </a:xfrm>
          <a:prstGeom prst="straightConnector1">
            <a:avLst/>
          </a:prstGeom>
          <a:noFill/>
          <a:ln cap="flat" cmpd="sng" w="9525">
            <a:solidFill>
              <a:schemeClr val="dk2"/>
            </a:solidFill>
            <a:prstDash val="dash"/>
            <a:round/>
            <a:headEnd len="med" w="med" type="none"/>
            <a:tailEnd len="med" w="med" type="none"/>
          </a:ln>
        </p:spPr>
      </p:cxnSp>
      <p:sp>
        <p:nvSpPr>
          <p:cNvPr id="332" name="Google Shape;332;p55"/>
          <p:cNvSpPr/>
          <p:nvPr/>
        </p:nvSpPr>
        <p:spPr>
          <a:xfrm>
            <a:off x="4554075" y="3672038"/>
            <a:ext cx="282600" cy="282600"/>
          </a:xfrm>
          <a:prstGeom prst="flowChartSummingJunction">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55"/>
          <p:cNvPicPr preferRelativeResize="0"/>
          <p:nvPr/>
        </p:nvPicPr>
        <p:blipFill>
          <a:blip r:embed="rId4">
            <a:alphaModFix/>
          </a:blip>
          <a:stretch>
            <a:fillRect/>
          </a:stretch>
        </p:blipFill>
        <p:spPr>
          <a:xfrm>
            <a:off x="152400" y="836010"/>
            <a:ext cx="8839201" cy="12918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6"/>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Programming time!</a:t>
            </a:r>
            <a:endParaRPr i="0" sz="4800" u="none" cap="none" strike="noStrike">
              <a:latin typeface="Indie Flower"/>
              <a:ea typeface="Indie Flower"/>
              <a:cs typeface="Indie Flower"/>
              <a:sym typeface="Indie Flower"/>
            </a:endParaRPr>
          </a:p>
        </p:txBody>
      </p:sp>
      <p:pic>
        <p:nvPicPr>
          <p:cNvPr id="339" name="Google Shape;339;p56"/>
          <p:cNvPicPr preferRelativeResize="0"/>
          <p:nvPr/>
        </p:nvPicPr>
        <p:blipFill>
          <a:blip r:embed="rId3">
            <a:alphaModFix/>
          </a:blip>
          <a:stretch>
            <a:fillRect/>
          </a:stretch>
        </p:blipFill>
        <p:spPr>
          <a:xfrm>
            <a:off x="1415250" y="851675"/>
            <a:ext cx="6484999" cy="41689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7"/>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Programming time!</a:t>
            </a:r>
            <a:endParaRPr i="0" sz="4800" u="none" cap="none" strike="noStrike">
              <a:latin typeface="Indie Flower"/>
              <a:ea typeface="Indie Flower"/>
              <a:cs typeface="Indie Flower"/>
              <a:sym typeface="Indie Flower"/>
            </a:endParaRPr>
          </a:p>
        </p:txBody>
      </p:sp>
      <p:pic>
        <p:nvPicPr>
          <p:cNvPr id="345" name="Google Shape;345;p57"/>
          <p:cNvPicPr preferRelativeResize="0"/>
          <p:nvPr/>
        </p:nvPicPr>
        <p:blipFill rotWithShape="1">
          <a:blip r:embed="rId3">
            <a:alphaModFix/>
          </a:blip>
          <a:srcRect b="11783" l="9414" r="11270" t="13355"/>
          <a:stretch/>
        </p:blipFill>
        <p:spPr>
          <a:xfrm>
            <a:off x="1787375" y="931700"/>
            <a:ext cx="5662499" cy="4002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Google Shape;350;p58"/>
          <p:cNvPicPr preferRelativeResize="0"/>
          <p:nvPr/>
        </p:nvPicPr>
        <p:blipFill rotWithShape="1">
          <a:blip r:embed="rId3">
            <a:alphaModFix/>
          </a:blip>
          <a:srcRect b="0" l="8532" r="10971" t="13748"/>
          <a:stretch/>
        </p:blipFill>
        <p:spPr>
          <a:xfrm>
            <a:off x="2034550" y="770100"/>
            <a:ext cx="5200551" cy="4173450"/>
          </a:xfrm>
          <a:prstGeom prst="rect">
            <a:avLst/>
          </a:prstGeom>
          <a:noFill/>
          <a:ln>
            <a:noFill/>
          </a:ln>
        </p:spPr>
      </p:pic>
      <p:sp>
        <p:nvSpPr>
          <p:cNvPr id="351" name="Google Shape;351;p58"/>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Gravity Ball</a:t>
            </a:r>
            <a:endParaRPr i="0" sz="4800" u="none" cap="none" strike="noStrike">
              <a:latin typeface="Indie Flower"/>
              <a:ea typeface="Indie Flower"/>
              <a:cs typeface="Indie Flower"/>
              <a:sym typeface="Indie Flow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Google Shape;356;p59"/>
          <p:cNvPicPr preferRelativeResize="0"/>
          <p:nvPr/>
        </p:nvPicPr>
        <p:blipFill rotWithShape="1">
          <a:blip r:embed="rId3">
            <a:alphaModFix/>
          </a:blip>
          <a:srcRect b="0" l="9414" r="11270" t="15318"/>
          <a:stretch/>
        </p:blipFill>
        <p:spPr>
          <a:xfrm>
            <a:off x="2091625" y="865150"/>
            <a:ext cx="5124498" cy="4097425"/>
          </a:xfrm>
          <a:prstGeom prst="rect">
            <a:avLst/>
          </a:prstGeom>
          <a:noFill/>
          <a:ln>
            <a:noFill/>
          </a:ln>
        </p:spPr>
      </p:pic>
      <p:sp>
        <p:nvSpPr>
          <p:cNvPr id="357" name="Google Shape;357;p59"/>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Gravity Ball</a:t>
            </a:r>
            <a:endParaRPr i="0" sz="4800" u="none" cap="none" strike="noStrike">
              <a:latin typeface="Indie Flower"/>
              <a:ea typeface="Indie Flower"/>
              <a:cs typeface="Indie Flower"/>
              <a:sym typeface="Indie Flow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pic>
        <p:nvPicPr>
          <p:cNvPr id="362" name="Google Shape;362;p60"/>
          <p:cNvPicPr preferRelativeResize="0"/>
          <p:nvPr/>
        </p:nvPicPr>
        <p:blipFill rotWithShape="1">
          <a:blip r:embed="rId3">
            <a:alphaModFix/>
          </a:blip>
          <a:srcRect b="9313" l="0" r="12296" t="16414"/>
          <a:stretch/>
        </p:blipFill>
        <p:spPr>
          <a:xfrm>
            <a:off x="1321825" y="994275"/>
            <a:ext cx="5666128" cy="3593777"/>
          </a:xfrm>
          <a:prstGeom prst="rect">
            <a:avLst/>
          </a:prstGeom>
          <a:noFill/>
          <a:ln>
            <a:noFill/>
          </a:ln>
        </p:spPr>
      </p:pic>
      <p:sp>
        <p:nvSpPr>
          <p:cNvPr id="363" name="Google Shape;363;p60"/>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Gravity Ball</a:t>
            </a:r>
            <a:endParaRPr i="0" sz="4800" u="none" cap="none" strike="noStrike">
              <a:latin typeface="Indie Flower"/>
              <a:ea typeface="Indie Flower"/>
              <a:cs typeface="Indie Flower"/>
              <a:sym typeface="Indie Flow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p61"/>
          <p:cNvPicPr preferRelativeResize="0"/>
          <p:nvPr/>
        </p:nvPicPr>
        <p:blipFill rotWithShape="1">
          <a:blip r:embed="rId3">
            <a:alphaModFix/>
          </a:blip>
          <a:srcRect b="6560" l="7941" r="12000" t="15240"/>
          <a:stretch/>
        </p:blipFill>
        <p:spPr>
          <a:xfrm>
            <a:off x="1985988" y="918225"/>
            <a:ext cx="5172023" cy="3783925"/>
          </a:xfrm>
          <a:prstGeom prst="rect">
            <a:avLst/>
          </a:prstGeom>
          <a:noFill/>
          <a:ln>
            <a:noFill/>
          </a:ln>
        </p:spPr>
      </p:pic>
      <p:sp>
        <p:nvSpPr>
          <p:cNvPr id="369" name="Google Shape;369;p61"/>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Gravity Ball</a:t>
            </a:r>
            <a:endParaRPr i="0" sz="4800" u="none" cap="none" strike="noStrike">
              <a:latin typeface="Indie Flower"/>
              <a:ea typeface="Indie Flower"/>
              <a:cs typeface="Indie Flower"/>
              <a:sym typeface="Indie Flow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p62"/>
          <p:cNvPicPr preferRelativeResize="0"/>
          <p:nvPr/>
        </p:nvPicPr>
        <p:blipFill rotWithShape="1">
          <a:blip r:embed="rId3">
            <a:alphaModFix/>
          </a:blip>
          <a:srcRect b="5781" l="9707" r="11565" t="15235"/>
          <a:stretch/>
        </p:blipFill>
        <p:spPr>
          <a:xfrm>
            <a:off x="1891975" y="880175"/>
            <a:ext cx="5086452" cy="3821974"/>
          </a:xfrm>
          <a:prstGeom prst="rect">
            <a:avLst/>
          </a:prstGeom>
          <a:noFill/>
          <a:ln>
            <a:noFill/>
          </a:ln>
        </p:spPr>
      </p:pic>
      <p:sp>
        <p:nvSpPr>
          <p:cNvPr id="375" name="Google Shape;375;p62"/>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Gravity Ball</a:t>
            </a:r>
            <a:endParaRPr i="0" sz="4800" u="none" cap="none" strike="noStrike">
              <a:latin typeface="Indie Flower"/>
              <a:ea typeface="Indie Flower"/>
              <a:cs typeface="Indie Flower"/>
              <a:sym typeface="Indie Flow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pic>
        <p:nvPicPr>
          <p:cNvPr id="380" name="Google Shape;380;p63"/>
          <p:cNvPicPr preferRelativeResize="0"/>
          <p:nvPr/>
        </p:nvPicPr>
        <p:blipFill rotWithShape="1">
          <a:blip r:embed="rId3">
            <a:alphaModFix/>
          </a:blip>
          <a:srcRect b="12844" l="10738" r="0" t="11110"/>
          <a:stretch/>
        </p:blipFill>
        <p:spPr>
          <a:xfrm>
            <a:off x="2110650" y="861150"/>
            <a:ext cx="5766976" cy="3679352"/>
          </a:xfrm>
          <a:prstGeom prst="rect">
            <a:avLst/>
          </a:prstGeom>
          <a:noFill/>
          <a:ln>
            <a:noFill/>
          </a:ln>
        </p:spPr>
      </p:pic>
      <p:sp>
        <p:nvSpPr>
          <p:cNvPr id="381" name="Google Shape;381;p63"/>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Gravity Ball</a:t>
            </a:r>
            <a:endParaRPr i="0" sz="4800" u="none" cap="none" strike="noStrike">
              <a:latin typeface="Indie Flower"/>
              <a:ea typeface="Indie Flower"/>
              <a:cs typeface="Indie Flower"/>
              <a:sym typeface="Indie Flower"/>
            </a:endParaRPr>
          </a:p>
        </p:txBody>
      </p:sp>
      <p:sp>
        <p:nvSpPr>
          <p:cNvPr id="382" name="Google Shape;382;p63"/>
          <p:cNvSpPr/>
          <p:nvPr/>
        </p:nvSpPr>
        <p:spPr>
          <a:xfrm>
            <a:off x="7006950" y="4046150"/>
            <a:ext cx="979200" cy="73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4"/>
          <p:cNvSpPr/>
          <p:nvPr/>
        </p:nvSpPr>
        <p:spPr>
          <a:xfrm>
            <a:off x="150" y="10"/>
            <a:ext cx="9143700" cy="559500"/>
          </a:xfrm>
          <a:prstGeom prst="rect">
            <a:avLst/>
          </a:prstGeom>
          <a:solidFill>
            <a:schemeClr val="accent6"/>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Programming time!</a:t>
            </a:r>
            <a:endParaRPr i="0" sz="4800" u="none" cap="none" strike="noStrike">
              <a:latin typeface="Indie Flower"/>
              <a:ea typeface="Indie Flower"/>
              <a:cs typeface="Indie Flower"/>
              <a:sym typeface="Indie Flower"/>
            </a:endParaRPr>
          </a:p>
        </p:txBody>
      </p:sp>
      <p:pic>
        <p:nvPicPr>
          <p:cNvPr id="388" name="Google Shape;388;p64"/>
          <p:cNvPicPr preferRelativeResize="0"/>
          <p:nvPr/>
        </p:nvPicPr>
        <p:blipFill rotWithShape="1">
          <a:blip r:embed="rId3">
            <a:alphaModFix/>
          </a:blip>
          <a:srcRect b="11783" l="9414" r="11270" t="13355"/>
          <a:stretch/>
        </p:blipFill>
        <p:spPr>
          <a:xfrm>
            <a:off x="1787375" y="931700"/>
            <a:ext cx="5662499" cy="400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9"/>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3600">
                <a:latin typeface="Indie Flower"/>
                <a:ea typeface="Indie Flower"/>
                <a:cs typeface="Indie Flower"/>
                <a:sym typeface="Indie Flower"/>
              </a:rPr>
              <a:t>or Bouncing POKEBALL !!!</a:t>
            </a:r>
            <a:endParaRPr i="0" sz="3600" u="none" cap="none" strike="noStrike">
              <a:latin typeface="Indie Flower"/>
              <a:ea typeface="Indie Flower"/>
              <a:cs typeface="Indie Flower"/>
              <a:sym typeface="Indie Flower"/>
            </a:endParaRPr>
          </a:p>
        </p:txBody>
      </p:sp>
      <p:pic>
        <p:nvPicPr>
          <p:cNvPr id="128" name="Google Shape;128;p29"/>
          <p:cNvPicPr preferRelativeResize="0"/>
          <p:nvPr/>
        </p:nvPicPr>
        <p:blipFill>
          <a:blip r:embed="rId3">
            <a:alphaModFix/>
          </a:blip>
          <a:stretch>
            <a:fillRect/>
          </a:stretch>
        </p:blipFill>
        <p:spPr>
          <a:xfrm>
            <a:off x="1263350" y="753635"/>
            <a:ext cx="6617302" cy="427918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65"/>
          <p:cNvPicPr preferRelativeResize="0"/>
          <p:nvPr/>
        </p:nvPicPr>
        <p:blipFill>
          <a:blip r:embed="rId3">
            <a:alphaModFix/>
          </a:blip>
          <a:stretch>
            <a:fillRect/>
          </a:stretch>
        </p:blipFill>
        <p:spPr>
          <a:xfrm>
            <a:off x="315550" y="543800"/>
            <a:ext cx="4555275" cy="4055900"/>
          </a:xfrm>
          <a:prstGeom prst="rect">
            <a:avLst/>
          </a:prstGeom>
          <a:noFill/>
          <a:ln>
            <a:noFill/>
          </a:ln>
        </p:spPr>
      </p:pic>
      <p:sp>
        <p:nvSpPr>
          <p:cNvPr id="394" name="Google Shape;394;p65"/>
          <p:cNvSpPr txBox="1"/>
          <p:nvPr/>
        </p:nvSpPr>
        <p:spPr>
          <a:xfrm>
            <a:off x="4458025" y="1664575"/>
            <a:ext cx="4467900" cy="31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4800">
                <a:latin typeface="Indie Flower"/>
                <a:ea typeface="Indie Flower"/>
                <a:cs typeface="Indie Flower"/>
                <a:sym typeface="Indie Flower"/>
              </a:rPr>
              <a:t>THAT’S IT.</a:t>
            </a:r>
            <a:endParaRPr b="1" sz="4800">
              <a:latin typeface="Indie Flower"/>
              <a:ea typeface="Indie Flower"/>
              <a:cs typeface="Indie Flower"/>
              <a:sym typeface="Indie Flower"/>
            </a:endParaRPr>
          </a:p>
          <a:p>
            <a:pPr indent="0" lvl="0" marL="0" rtl="0" algn="l">
              <a:spcBef>
                <a:spcPts val="0"/>
              </a:spcBef>
              <a:spcAft>
                <a:spcPts val="0"/>
              </a:spcAft>
              <a:buNone/>
            </a:pPr>
            <a:r>
              <a:t/>
            </a:r>
            <a:endParaRPr b="1" sz="4800">
              <a:latin typeface="Indie Flower"/>
              <a:ea typeface="Indie Flower"/>
              <a:cs typeface="Indie Flower"/>
              <a:sym typeface="Indie Flower"/>
            </a:endParaRPr>
          </a:p>
          <a:p>
            <a:pPr indent="0" lvl="0" marL="0" rtl="0" algn="l">
              <a:spcBef>
                <a:spcPts val="0"/>
              </a:spcBef>
              <a:spcAft>
                <a:spcPts val="0"/>
              </a:spcAft>
              <a:buNone/>
            </a:pPr>
            <a:r>
              <a:rPr b="1" lang="cs" sz="4800">
                <a:latin typeface="Indie Flower"/>
                <a:ea typeface="Indie Flower"/>
                <a:cs typeface="Indie Flower"/>
                <a:sym typeface="Indie Flower"/>
              </a:rPr>
              <a:t>SEE YOU LATER.</a:t>
            </a:r>
            <a:endParaRPr b="1" sz="4800">
              <a:latin typeface="Indie Flower"/>
              <a:ea typeface="Indie Flower"/>
              <a:cs typeface="Indie Flower"/>
              <a:sym typeface="Indie Flow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32" name="Shape 132"/>
        <p:cNvGrpSpPr/>
        <p:nvPr/>
      </p:nvGrpSpPr>
      <p:grpSpPr>
        <a:xfrm>
          <a:off x="0" y="0"/>
          <a:ext cx="0" cy="0"/>
          <a:chOff x="0" y="0"/>
          <a:chExt cx="0" cy="0"/>
        </a:xfrm>
      </p:grpSpPr>
      <p:sp>
        <p:nvSpPr>
          <p:cNvPr id="133" name="Google Shape;133;p30"/>
          <p:cNvSpPr txBox="1"/>
          <p:nvPr/>
        </p:nvSpPr>
        <p:spPr>
          <a:xfrm>
            <a:off x="882850" y="1673300"/>
            <a:ext cx="70653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9600">
                <a:solidFill>
                  <a:srgbClr val="FFFF00"/>
                </a:solidFill>
                <a:latin typeface="Indie Flower"/>
                <a:ea typeface="Indie Flower"/>
                <a:cs typeface="Indie Flower"/>
                <a:sym typeface="Indie Flower"/>
              </a:rPr>
              <a:t>But First...</a:t>
            </a:r>
            <a:endParaRPr sz="9600">
              <a:solidFill>
                <a:srgbClr val="FFFF00"/>
              </a:solidFill>
              <a:latin typeface="Indie Flower"/>
              <a:ea typeface="Indie Flower"/>
              <a:cs typeface="Indie Flower"/>
              <a:sym typeface="Indie Flow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31"/>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Let’s go on BUG HUNT!</a:t>
            </a:r>
            <a:endParaRPr i="0" sz="4800" u="none" cap="none" strike="noStrike">
              <a:latin typeface="Indie Flower"/>
              <a:ea typeface="Indie Flower"/>
              <a:cs typeface="Indie Flower"/>
              <a:sym typeface="Indie Flower"/>
            </a:endParaRPr>
          </a:p>
        </p:txBody>
      </p:sp>
      <p:pic>
        <p:nvPicPr>
          <p:cNvPr id="139" name="Google Shape;139;p31"/>
          <p:cNvPicPr preferRelativeResize="0"/>
          <p:nvPr/>
        </p:nvPicPr>
        <p:blipFill rotWithShape="1">
          <a:blip r:embed="rId3">
            <a:alphaModFix/>
          </a:blip>
          <a:srcRect b="0" l="0" r="0" t="18732"/>
          <a:stretch/>
        </p:blipFill>
        <p:spPr>
          <a:xfrm>
            <a:off x="1511950" y="1131250"/>
            <a:ext cx="5912951" cy="3638200"/>
          </a:xfrm>
          <a:prstGeom prst="rect">
            <a:avLst/>
          </a:prstGeom>
          <a:noFill/>
          <a:ln>
            <a:noFill/>
          </a:ln>
        </p:spPr>
      </p:pic>
      <p:sp>
        <p:nvSpPr>
          <p:cNvPr id="140" name="Google Shape;140;p31"/>
          <p:cNvSpPr txBox="1"/>
          <p:nvPr/>
        </p:nvSpPr>
        <p:spPr>
          <a:xfrm>
            <a:off x="2082125" y="1445125"/>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32"/>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This program is BUGGY!</a:t>
            </a:r>
            <a:endParaRPr b="1" i="0" sz="4800" u="none" cap="none" strike="noStrike">
              <a:latin typeface="Indie Flower"/>
              <a:ea typeface="Indie Flower"/>
              <a:cs typeface="Indie Flower"/>
              <a:sym typeface="Indie Flower"/>
            </a:endParaRPr>
          </a:p>
        </p:txBody>
      </p:sp>
      <p:pic>
        <p:nvPicPr>
          <p:cNvPr id="146" name="Google Shape;146;p32"/>
          <p:cNvPicPr preferRelativeResize="0"/>
          <p:nvPr/>
        </p:nvPicPr>
        <p:blipFill>
          <a:blip r:embed="rId3">
            <a:alphaModFix/>
          </a:blip>
          <a:stretch>
            <a:fillRect/>
          </a:stretch>
        </p:blipFill>
        <p:spPr>
          <a:xfrm>
            <a:off x="146775" y="1223125"/>
            <a:ext cx="8830626" cy="3109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33"/>
          <p:cNvPicPr preferRelativeResize="0"/>
          <p:nvPr/>
        </p:nvPicPr>
        <p:blipFill>
          <a:blip r:embed="rId3">
            <a:alphaModFix/>
          </a:blip>
          <a:stretch>
            <a:fillRect/>
          </a:stretch>
        </p:blipFill>
        <p:spPr>
          <a:xfrm>
            <a:off x="146775" y="1223125"/>
            <a:ext cx="8830626" cy="3109400"/>
          </a:xfrm>
          <a:prstGeom prst="rect">
            <a:avLst/>
          </a:prstGeom>
          <a:noFill/>
          <a:ln>
            <a:noFill/>
          </a:ln>
        </p:spPr>
      </p:pic>
      <p:sp>
        <p:nvSpPr>
          <p:cNvPr id="152" name="Google Shape;152;p33"/>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Here’s a BUG!</a:t>
            </a:r>
            <a:endParaRPr b="1" i="0" sz="4800" u="none" cap="none" strike="noStrike">
              <a:latin typeface="Indie Flower"/>
              <a:ea typeface="Indie Flower"/>
              <a:cs typeface="Indie Flower"/>
              <a:sym typeface="Indie Flower"/>
            </a:endParaRPr>
          </a:p>
        </p:txBody>
      </p:sp>
      <p:sp>
        <p:nvSpPr>
          <p:cNvPr id="153" name="Google Shape;153;p33"/>
          <p:cNvSpPr/>
          <p:nvPr/>
        </p:nvSpPr>
        <p:spPr>
          <a:xfrm>
            <a:off x="623125" y="1554825"/>
            <a:ext cx="1573800" cy="316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3"/>
          <p:cNvSpPr/>
          <p:nvPr/>
        </p:nvSpPr>
        <p:spPr>
          <a:xfrm>
            <a:off x="1208550" y="3196400"/>
            <a:ext cx="1573800" cy="316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33"/>
          <p:cNvPicPr preferRelativeResize="0"/>
          <p:nvPr/>
        </p:nvPicPr>
        <p:blipFill>
          <a:blip r:embed="rId4">
            <a:alphaModFix/>
          </a:blip>
          <a:stretch>
            <a:fillRect/>
          </a:stretch>
        </p:blipFill>
        <p:spPr>
          <a:xfrm>
            <a:off x="5916175" y="1381125"/>
            <a:ext cx="2381250" cy="238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4"/>
          <p:cNvSpPr/>
          <p:nvPr/>
        </p:nvSpPr>
        <p:spPr>
          <a:xfrm>
            <a:off x="150" y="10"/>
            <a:ext cx="9143700" cy="559500"/>
          </a:xfrm>
          <a:prstGeom prst="rect">
            <a:avLst/>
          </a:prstGeom>
          <a:solidFill>
            <a:srgbClr val="FFFF00"/>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Does it work now?</a:t>
            </a:r>
            <a:endParaRPr i="0" sz="4800" u="none" cap="none" strike="noStrike">
              <a:latin typeface="Indie Flower"/>
              <a:ea typeface="Indie Flower"/>
              <a:cs typeface="Indie Flower"/>
              <a:sym typeface="Indie Flower"/>
            </a:endParaRPr>
          </a:p>
        </p:txBody>
      </p:sp>
      <p:pic>
        <p:nvPicPr>
          <p:cNvPr id="161" name="Google Shape;161;p34"/>
          <p:cNvPicPr preferRelativeResize="0"/>
          <p:nvPr/>
        </p:nvPicPr>
        <p:blipFill>
          <a:blip r:embed="rId3">
            <a:alphaModFix/>
          </a:blip>
          <a:stretch>
            <a:fillRect/>
          </a:stretch>
        </p:blipFill>
        <p:spPr>
          <a:xfrm>
            <a:off x="218000" y="1184475"/>
            <a:ext cx="8653751" cy="3254925"/>
          </a:xfrm>
          <a:prstGeom prst="rect">
            <a:avLst/>
          </a:prstGeom>
          <a:noFill/>
          <a:ln>
            <a:noFill/>
          </a:ln>
        </p:spPr>
      </p:pic>
      <p:sp>
        <p:nvSpPr>
          <p:cNvPr id="162" name="Google Shape;162;p34"/>
          <p:cNvSpPr/>
          <p:nvPr/>
        </p:nvSpPr>
        <p:spPr>
          <a:xfrm>
            <a:off x="851725" y="1554825"/>
            <a:ext cx="1573800" cy="316800"/>
          </a:xfrm>
          <a:prstGeom prst="roundRect">
            <a:avLst>
              <a:gd fmla="val 16667" name="adj"/>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4"/>
          <p:cNvSpPr/>
          <p:nvPr/>
        </p:nvSpPr>
        <p:spPr>
          <a:xfrm>
            <a:off x="851725" y="3228100"/>
            <a:ext cx="1573800" cy="316800"/>
          </a:xfrm>
          <a:prstGeom prst="roundRect">
            <a:avLst>
              <a:gd fmla="val 16667" name="adj"/>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1A1A1A"/>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